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tags/tag5.xml" ContentType="application/vnd.openxmlformats-officedocument.presentationml.tags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Default Extension="jpeg" ContentType="image/jpeg"/>
  <Override PartName="/ppt/tags/tag12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ags/tag13.xml" ContentType="application/vnd.openxmlformats-officedocument.presentationml.tags+xml"/>
  <Default Extension="png" ContentType="image/png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tags/tag4.xml" ContentType="application/vnd.openxmlformats-officedocument.presentationml.tags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89" r:id="rId1"/>
  </p:sldMasterIdLst>
  <p:notesMasterIdLst>
    <p:notesMasterId r:id="rId23"/>
  </p:notesMasterIdLst>
  <p:sldIdLst>
    <p:sldId id="295" r:id="rId2"/>
    <p:sldId id="296" r:id="rId3"/>
    <p:sldId id="264" r:id="rId4"/>
    <p:sldId id="265" r:id="rId5"/>
    <p:sldId id="269" r:id="rId6"/>
    <p:sldId id="266" r:id="rId7"/>
    <p:sldId id="270" r:id="rId8"/>
    <p:sldId id="258" r:id="rId9"/>
    <p:sldId id="263" r:id="rId10"/>
    <p:sldId id="268" r:id="rId11"/>
    <p:sldId id="267" r:id="rId12"/>
    <p:sldId id="260" r:id="rId13"/>
    <p:sldId id="261" r:id="rId14"/>
    <p:sldId id="262" r:id="rId15"/>
    <p:sldId id="275" r:id="rId16"/>
    <p:sldId id="297" r:id="rId17"/>
    <p:sldId id="298" r:id="rId18"/>
    <p:sldId id="299" r:id="rId19"/>
    <p:sldId id="300" r:id="rId20"/>
    <p:sldId id="301" r:id="rId21"/>
    <p:sldId id="30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9485" autoAdjust="0"/>
    <p:restoredTop sz="81508" autoAdjust="0"/>
  </p:normalViewPr>
  <p:slideViewPr>
    <p:cSldViewPr snapToGrid="0">
      <p:cViewPr varScale="1">
        <p:scale>
          <a:sx n="91" d="100"/>
          <a:sy n="91" d="100"/>
        </p:scale>
        <p:origin x="-69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67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A9D84-2517-4B56-997F-BD0F4A12CB02}" type="datetimeFigureOut">
              <a:rPr lang="en-US" smtClean="0"/>
              <a:pPr/>
              <a:t>5/5/14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D581C-37B4-4203-980C-4128B3D65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604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D581C-37B4-4203-980C-4128B3D65E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400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D581C-37B4-4203-980C-4128B3D65E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076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**Will fix these APA citations**</a:t>
            </a:r>
          </a:p>
          <a:p>
            <a:endParaRPr lang="en-US" dirty="0" smtClean="0"/>
          </a:p>
          <a:p>
            <a:r>
              <a:rPr lang="en-US" dirty="0" smtClean="0"/>
              <a:t>https://edis.ifas.ufl.edu/fy393</a:t>
            </a:r>
          </a:p>
          <a:p>
            <a:r>
              <a:rPr lang="en-US" dirty="0" smtClean="0"/>
              <a:t>http://www.pbs.org/wnet/expose/expose_2007/etools/guide2.html</a:t>
            </a:r>
          </a:p>
          <a:p>
            <a:r>
              <a:rPr lang="en-US" dirty="0" smtClean="0"/>
              <a:t>http://ctb.ku.edu/en/table-of-contents/assessment/assessing-community-needs-and-resources/conduct-interviews/main</a:t>
            </a:r>
          </a:p>
          <a:p>
            <a:r>
              <a:rPr lang="en-US" dirty="0" smtClean="0"/>
              <a:t>http://www.psc-cfp.gc.ca/plcy-pltq/guides/structured-structuree/index-eng.htm#n27</a:t>
            </a:r>
          </a:p>
          <a:p>
            <a:r>
              <a:rPr lang="en-US" dirty="0" smtClean="0"/>
              <a:t>http://www.badlanguage.net/how-to-interview-someone</a:t>
            </a:r>
          </a:p>
          <a:p>
            <a:r>
              <a:rPr lang="en-US" dirty="0" smtClean="0"/>
              <a:t>https://docs.google.com/a/vt.edu/viewer?a=v&amp;pid=sites&amp;srcid=dnQuZWR1fGNvbGxlZ2UtbmV3c3BhcGVyLW9yaWVudGF0aW9ufGd4OjU1ZmE3ZjA3OWM1OTNmZDk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D581C-37B4-4203-980C-4128B3D65E8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768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20" Type="http://schemas.openxmlformats.org/officeDocument/2006/relationships/slide" Target="../slides/slide21.xml"/><Relationship Id="rId21" Type="http://schemas.openxmlformats.org/officeDocument/2006/relationships/image" Target="../media/image8.png"/><Relationship Id="rId22" Type="http://schemas.openxmlformats.org/officeDocument/2006/relationships/image" Target="../media/image9.png"/><Relationship Id="rId23" Type="http://schemas.openxmlformats.org/officeDocument/2006/relationships/image" Target="../media/image10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2" Type="http://schemas.openxmlformats.org/officeDocument/2006/relationships/image" Target="../media/image5.png"/><Relationship Id="rId13" Type="http://schemas.openxmlformats.org/officeDocument/2006/relationships/image" Target="../media/image6.png"/><Relationship Id="rId14" Type="http://schemas.openxmlformats.org/officeDocument/2006/relationships/slide" Target="../slides/slide16.xml"/><Relationship Id="rId15" Type="http://schemas.openxmlformats.org/officeDocument/2006/relationships/image" Target="../media/image7.png"/><Relationship Id="rId16" Type="http://schemas.openxmlformats.org/officeDocument/2006/relationships/slide" Target="../slides/slide17.xml"/><Relationship Id="rId17" Type="http://schemas.openxmlformats.org/officeDocument/2006/relationships/slide" Target="../slides/slide18.xml"/><Relationship Id="rId18" Type="http://schemas.openxmlformats.org/officeDocument/2006/relationships/slide" Target="../slides/slide19.xml"/><Relationship Id="rId19" Type="http://schemas.openxmlformats.org/officeDocument/2006/relationships/slide" Target="../slides/slide20.xml"/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Relationship Id="rId3" Type="http://schemas.openxmlformats.org/officeDocument/2006/relationships/slide" Target="../slides/slide9.xml"/><Relationship Id="rId4" Type="http://schemas.openxmlformats.org/officeDocument/2006/relationships/slide" Target="../slides/slide12.xml"/><Relationship Id="rId5" Type="http://schemas.openxmlformats.org/officeDocument/2006/relationships/slide" Target="../slides/slide10.xml"/><Relationship Id="rId6" Type="http://schemas.openxmlformats.org/officeDocument/2006/relationships/slide" Target="../slides/slide13.xml"/><Relationship Id="rId7" Type="http://schemas.openxmlformats.org/officeDocument/2006/relationships/slide" Target="../slides/slide11.xml"/><Relationship Id="rId8" Type="http://schemas.openxmlformats.org/officeDocument/2006/relationships/slide" Target="../slides/slide1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Relationship Id="rId3" Type="http://schemas.openxmlformats.org/officeDocument/2006/relationships/slide" Target="../slides/sl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22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609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4836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Main titl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121920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-14732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1676400" y="5614313"/>
            <a:ext cx="15544800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dirty="0" smtClean="0">
                <a:solidFill>
                  <a:srgbClr val="1C1C1E"/>
                </a:solidFill>
                <a:latin typeface="Garamond" panose="02020404030301010803" pitchFamily="18" charset="0"/>
                <a:ea typeface="Kozuka Gothic Pro H" pitchFamily="34" charset="-128"/>
              </a:rPr>
              <a:t>Introduction to College</a:t>
            </a:r>
            <a:r>
              <a:rPr lang="en-US" sz="5000" baseline="0" dirty="0" smtClean="0">
                <a:solidFill>
                  <a:srgbClr val="1C1C1E"/>
                </a:solidFill>
                <a:latin typeface="Garamond" panose="02020404030301010803" pitchFamily="18" charset="0"/>
                <a:ea typeface="Kozuka Gothic Pro H" pitchFamily="34" charset="-128"/>
              </a:rPr>
              <a:t> Journalism</a:t>
            </a:r>
            <a:endParaRPr lang="en-US" sz="5000" dirty="0">
              <a:solidFill>
                <a:srgbClr val="1C1C1E"/>
              </a:solidFill>
              <a:latin typeface="Garamond" panose="02020404030301010803" pitchFamily="18" charset="0"/>
              <a:ea typeface="Kozuka Gothic Pro H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2400" y="4870255"/>
            <a:ext cx="35052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aramond" panose="02020404030301010803" pitchFamily="18" charset="0"/>
                <a:ea typeface="Kozuka Gothic Pro M" pitchFamily="34" charset="-128"/>
              </a:rPr>
              <a:t>Select a module to get started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563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Main modul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" y="6629400"/>
            <a:ext cx="12237545" cy="228600"/>
          </a:xfrm>
          <a:prstGeom prst="rect">
            <a:avLst/>
          </a:prstGeom>
          <a:solidFill>
            <a:srgbClr val="E84C3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-1371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Freeform 99"/>
          <p:cNvSpPr>
            <a:spLocks/>
          </p:cNvSpPr>
          <p:nvPr/>
        </p:nvSpPr>
        <p:spPr bwMode="auto">
          <a:xfrm>
            <a:off x="4702107" y="1129775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721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esources pag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9048" y="1981201"/>
            <a:ext cx="12241048" cy="4493751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0" y="762001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Learning</a:t>
            </a:r>
            <a:r>
              <a:rPr lang="en-US" sz="6000" baseline="0" dirty="0" smtClean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 guidance</a:t>
            </a:r>
            <a:endParaRPr lang="en-US" sz="6000" dirty="0">
              <a:solidFill>
                <a:srgbClr val="1C1C1E"/>
              </a:solidFill>
              <a:latin typeface="Francois One" panose="02000503040000020004" pitchFamily="2" charset="0"/>
              <a:ea typeface="Kozuka Gothic Pro H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7700" y="2598845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DCDCDC"/>
                </a:solidFill>
                <a:latin typeface="Kozuka Gothic Pr6N L" pitchFamily="34" charset="-128"/>
                <a:ea typeface="Kozuka Gothic Pr6N L" pitchFamily="34" charset="-128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  <a:latin typeface="Francois One" panose="02000503040000020004" pitchFamily="2" charset="0"/>
              </a:rPr>
              <a:t>How can I return</a:t>
            </a:r>
            <a:r>
              <a:rPr lang="en-US" sz="1400" baseline="0" dirty="0" smtClean="0">
                <a:solidFill>
                  <a:schemeClr val="bg1"/>
                </a:solidFill>
                <a:latin typeface="Francois One" panose="02000503040000020004" pitchFamily="2" charset="0"/>
              </a:rPr>
              <a:t> back to main page?</a:t>
            </a:r>
            <a:endParaRPr lang="en-US" sz="1400" dirty="0">
              <a:solidFill>
                <a:schemeClr val="bg1"/>
              </a:solidFill>
              <a:latin typeface="Francois One" panose="02000503040000020004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6903" y="2347922"/>
            <a:ext cx="426909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 smtClean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 Return back to home page</a:t>
            </a:r>
            <a:endParaRPr lang="en-US" sz="1600" dirty="0">
              <a:solidFill>
                <a:srgbClr val="1C1C1E"/>
              </a:solidFill>
              <a:latin typeface="Francois One" panose="02000503040000020004" pitchFamily="2" charset="0"/>
              <a:ea typeface="Kozuka Gothic Pro H" pitchFamily="34" charset="-128"/>
            </a:endParaRPr>
          </a:p>
        </p:txBody>
      </p:sp>
      <p:sp>
        <p:nvSpPr>
          <p:cNvPr id="24" name="TextBox 23">
            <a:hlinkClick r:id="rId3" action="ppaction://hlinksldjump"/>
          </p:cNvPr>
          <p:cNvSpPr txBox="1"/>
          <p:nvPr/>
        </p:nvSpPr>
        <p:spPr>
          <a:xfrm>
            <a:off x="2563282" y="3034069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rPr>
              <a:t>READ MORE</a:t>
            </a:r>
            <a:endParaRPr lang="en-US" sz="1000" dirty="0">
              <a:solidFill>
                <a:schemeClr val="bg1"/>
              </a:solidFill>
              <a:latin typeface="Francois One" panose="02000503040000020004" pitchFamily="2" charset="0"/>
              <a:ea typeface="Kozuka Gothic Pro H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767" y="2623779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Add a one sentence description.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295767" y="2372989"/>
            <a:ext cx="436879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400" dirty="0" smtClean="0"/>
              <a:t> </a:t>
            </a:r>
            <a:r>
              <a:rPr lang="en-US" sz="1600" dirty="0" smtClean="0"/>
              <a:t>Back to main page</a:t>
            </a:r>
            <a:r>
              <a:rPr lang="en-US" sz="1600" baseline="0" dirty="0" smtClean="0"/>
              <a:t> of each module.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1" name="TextBox 30">
            <a:hlinkClick r:id="rId4" action="ppaction://hlinksldjump"/>
          </p:cNvPr>
          <p:cNvSpPr txBox="1"/>
          <p:nvPr/>
        </p:nvSpPr>
        <p:spPr>
          <a:xfrm>
            <a:off x="7848381" y="3034069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030101" y="40283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How can I select the module.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030103" y="37506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Select </a:t>
            </a:r>
            <a:r>
              <a:rPr lang="en-US" sz="1600" baseline="0" dirty="0" smtClean="0"/>
              <a:t>module</a:t>
            </a:r>
            <a:endParaRPr lang="en-US" sz="1600" dirty="0"/>
          </a:p>
        </p:txBody>
      </p:sp>
      <p:sp>
        <p:nvSpPr>
          <p:cNvPr id="38" name="TextBox 37">
            <a:hlinkClick r:id="rId5" action="ppaction://hlinksldjump"/>
          </p:cNvPr>
          <p:cNvSpPr txBox="1"/>
          <p:nvPr/>
        </p:nvSpPr>
        <p:spPr>
          <a:xfrm>
            <a:off x="2563282" y="44386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315200" y="40283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What are</a:t>
            </a:r>
            <a:r>
              <a:rPr lang="en-US" sz="1400" baseline="0" dirty="0" smtClean="0"/>
              <a:t> the authorized materials?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1" y="37506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Recommend</a:t>
            </a:r>
            <a:r>
              <a:rPr lang="en-US" sz="1600" baseline="0" dirty="0" smtClean="0"/>
              <a:t> resources</a:t>
            </a:r>
            <a:endParaRPr lang="en-US" sz="1600" dirty="0"/>
          </a:p>
        </p:txBody>
      </p:sp>
      <p:sp>
        <p:nvSpPr>
          <p:cNvPr id="45" name="TextBox 44">
            <a:hlinkClick r:id="rId6" action="ppaction://hlinksldjump"/>
          </p:cNvPr>
          <p:cNvSpPr txBox="1"/>
          <p:nvPr/>
        </p:nvSpPr>
        <p:spPr>
          <a:xfrm>
            <a:off x="7848381" y="44386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2030101" y="53999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baseline="0" dirty="0" smtClean="0"/>
              <a:t> The references of whole module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030103" y="51222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References</a:t>
            </a:r>
            <a:endParaRPr lang="en-US" sz="1600" dirty="0"/>
          </a:p>
        </p:txBody>
      </p:sp>
      <p:sp>
        <p:nvSpPr>
          <p:cNvPr id="52" name="TextBox 51">
            <a:hlinkClick r:id="rId7" action="ppaction://hlinksldjump"/>
          </p:cNvPr>
          <p:cNvSpPr txBox="1"/>
          <p:nvPr/>
        </p:nvSpPr>
        <p:spPr>
          <a:xfrm>
            <a:off x="2563282" y="58102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7315200" y="539995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latin typeface="Francois One" panose="02000503040000020004" pitchFamily="2" charset="0"/>
                <a:ea typeface="Kozuka Gothic Pr6N L" pitchFamily="34" charset="-128"/>
              </a:defRPr>
            </a:lvl1pPr>
          </a:lstStyle>
          <a:p>
            <a:pPr lvl="0"/>
            <a:r>
              <a:rPr lang="en-US" sz="1400" dirty="0" smtClean="0"/>
              <a:t>How</a:t>
            </a:r>
            <a:r>
              <a:rPr lang="en-US" sz="1400" baseline="0" dirty="0" smtClean="0"/>
              <a:t> can I</a:t>
            </a:r>
            <a:r>
              <a:rPr lang="en-US" sz="1400" dirty="0" smtClean="0"/>
              <a:t> contact</a:t>
            </a:r>
            <a:r>
              <a:rPr lang="en-US" sz="1400" baseline="0" dirty="0" smtClean="0"/>
              <a:t> the instructor?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315201" y="5122213"/>
            <a:ext cx="344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600" dirty="0" smtClean="0"/>
              <a:t>Contact</a:t>
            </a:r>
            <a:r>
              <a:rPr lang="en-US" sz="1600" baseline="0" dirty="0" smtClean="0"/>
              <a:t> information</a:t>
            </a:r>
            <a:endParaRPr lang="en-US" sz="1600" dirty="0"/>
          </a:p>
        </p:txBody>
      </p:sp>
      <p:sp>
        <p:nvSpPr>
          <p:cNvPr id="59" name="TextBox 58">
            <a:hlinkClick r:id="rId8" action="ppaction://hlinksldjump"/>
          </p:cNvPr>
          <p:cNvSpPr txBox="1"/>
          <p:nvPr/>
        </p:nvSpPr>
        <p:spPr>
          <a:xfrm>
            <a:off x="7848381" y="5810247"/>
            <a:ext cx="3200839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pPr lvl="0"/>
            <a:r>
              <a:rPr lang="en-US" sz="1000" dirty="0" smtClean="0"/>
              <a:t>READ MORE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-1295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33" name="Picture 9" descr="C:\Users\Tom\Desktop\free template\book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9227" y="3705578"/>
            <a:ext cx="571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Tom\Desktop\free template\briefcas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9227" y="5056527"/>
            <a:ext cx="571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43701" y="3711109"/>
            <a:ext cx="571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4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43701" y="5056802"/>
            <a:ext cx="571500" cy="4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25033" y="2349616"/>
            <a:ext cx="570733" cy="42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Tom\Desktop\free template\read-more2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433" y="303050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14" descr="C:\Users\Tom\Desktop\free template\read-more2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433" y="4424396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14" descr="C:\Users\Tom\Desktop\free template\read-more2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4433" y="580331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8" name="Picture 14" descr="C:\Users\Tom\Desktop\free template\read-more2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8972" y="303050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9" name="Picture 14" descr="C:\Users\Tom\Desktop\free template\read-more2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8972" y="4424396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0" name="Picture 14" descr="C:\Users\Tom\Desktop\free template\read-more2.pn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8972" y="5803311"/>
            <a:ext cx="299409" cy="22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397176" y="2416496"/>
            <a:ext cx="276376" cy="207282"/>
          </a:xfrm>
          <a:prstGeom prst="rect">
            <a:avLst/>
          </a:prstGeom>
          <a:effectLst>
            <a:outerShdw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6350"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57892" y="2342114"/>
            <a:ext cx="569009" cy="426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3"/>
          <a:srcRect l="76000" t="80000" r="14000" b="8000"/>
          <a:stretch/>
        </p:blipFill>
        <p:spPr>
          <a:xfrm>
            <a:off x="1389227" y="2407525"/>
            <a:ext cx="299424" cy="2694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874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Resources page"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13800" y="832519"/>
            <a:ext cx="6306016" cy="4729512"/>
            <a:chOff x="835352" y="2133600"/>
            <a:chExt cx="611024" cy="611024"/>
          </a:xfrm>
        </p:grpSpPr>
        <p:sp>
          <p:nvSpPr>
            <p:cNvPr id="11" name="Oval 10"/>
            <p:cNvSpPr/>
            <p:nvPr/>
          </p:nvSpPr>
          <p:spPr>
            <a:xfrm>
              <a:off x="835352" y="2133600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1036531" y="2303069"/>
              <a:ext cx="206457" cy="271807"/>
            </a:xfrm>
            <a:custGeom>
              <a:avLst/>
              <a:gdLst>
                <a:gd name="T0" fmla="*/ 0 w 991"/>
                <a:gd name="T1" fmla="*/ 0 h 1304"/>
                <a:gd name="T2" fmla="*/ 0 w 991"/>
                <a:gd name="T3" fmla="*/ 892 h 1304"/>
                <a:gd name="T4" fmla="*/ 0 w 991"/>
                <a:gd name="T5" fmla="*/ 1304 h 1304"/>
                <a:gd name="T6" fmla="*/ 182 w 991"/>
                <a:gd name="T7" fmla="*/ 1304 h 1304"/>
                <a:gd name="T8" fmla="*/ 610 w 991"/>
                <a:gd name="T9" fmla="*/ 1304 h 1304"/>
                <a:gd name="T10" fmla="*/ 991 w 991"/>
                <a:gd name="T11" fmla="*/ 1304 h 1304"/>
                <a:gd name="T12" fmla="*/ 991 w 991"/>
                <a:gd name="T13" fmla="*/ 662 h 1304"/>
                <a:gd name="T14" fmla="*/ 991 w 991"/>
                <a:gd name="T15" fmla="*/ 0 h 1304"/>
                <a:gd name="T16" fmla="*/ 0 w 991"/>
                <a:gd name="T17" fmla="*/ 0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1" h="1304">
                  <a:moveTo>
                    <a:pt x="0" y="0"/>
                  </a:moveTo>
                  <a:lnTo>
                    <a:pt x="0" y="892"/>
                  </a:lnTo>
                  <a:lnTo>
                    <a:pt x="0" y="1304"/>
                  </a:lnTo>
                  <a:lnTo>
                    <a:pt x="182" y="1304"/>
                  </a:lnTo>
                  <a:lnTo>
                    <a:pt x="610" y="1304"/>
                  </a:lnTo>
                  <a:lnTo>
                    <a:pt x="991" y="1304"/>
                  </a:lnTo>
                  <a:lnTo>
                    <a:pt x="991" y="662"/>
                  </a:lnTo>
                  <a:lnTo>
                    <a:pt x="9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1015302" y="2276013"/>
              <a:ext cx="247665" cy="330914"/>
            </a:xfrm>
            <a:custGeom>
              <a:avLst/>
              <a:gdLst>
                <a:gd name="T0" fmla="*/ 1037 w 1190"/>
                <a:gd name="T1" fmla="*/ 0 h 1589"/>
                <a:gd name="T2" fmla="*/ 742 w 1190"/>
                <a:gd name="T3" fmla="*/ 0 h 1589"/>
                <a:gd name="T4" fmla="*/ 742 w 1190"/>
                <a:gd name="T5" fmla="*/ 31 h 1589"/>
                <a:gd name="T6" fmla="*/ 742 w 1190"/>
                <a:gd name="T7" fmla="*/ 61 h 1589"/>
                <a:gd name="T8" fmla="*/ 858 w 1190"/>
                <a:gd name="T9" fmla="*/ 61 h 1589"/>
                <a:gd name="T10" fmla="*/ 870 w 1190"/>
                <a:gd name="T11" fmla="*/ 67 h 1589"/>
                <a:gd name="T12" fmla="*/ 883 w 1190"/>
                <a:gd name="T13" fmla="*/ 73 h 1589"/>
                <a:gd name="T14" fmla="*/ 893 w 1190"/>
                <a:gd name="T15" fmla="*/ 81 h 1589"/>
                <a:gd name="T16" fmla="*/ 902 w 1190"/>
                <a:gd name="T17" fmla="*/ 89 h 1589"/>
                <a:gd name="T18" fmla="*/ 915 w 1190"/>
                <a:gd name="T19" fmla="*/ 103 h 1589"/>
                <a:gd name="T20" fmla="*/ 923 w 1190"/>
                <a:gd name="T21" fmla="*/ 117 h 1589"/>
                <a:gd name="T22" fmla="*/ 1093 w 1190"/>
                <a:gd name="T23" fmla="*/ 131 h 1589"/>
                <a:gd name="T24" fmla="*/ 1093 w 1190"/>
                <a:gd name="T25" fmla="*/ 1435 h 1589"/>
                <a:gd name="T26" fmla="*/ 284 w 1190"/>
                <a:gd name="T27" fmla="*/ 1435 h 1589"/>
                <a:gd name="T28" fmla="*/ 102 w 1190"/>
                <a:gd name="T29" fmla="*/ 1023 h 1589"/>
                <a:gd name="T30" fmla="*/ 160 w 1190"/>
                <a:gd name="T31" fmla="*/ 131 h 1589"/>
                <a:gd name="T32" fmla="*/ 287 w 1190"/>
                <a:gd name="T33" fmla="*/ 121 h 1589"/>
                <a:gd name="T34" fmla="*/ 297 w 1190"/>
                <a:gd name="T35" fmla="*/ 103 h 1589"/>
                <a:gd name="T36" fmla="*/ 311 w 1190"/>
                <a:gd name="T37" fmla="*/ 87 h 1589"/>
                <a:gd name="T38" fmla="*/ 327 w 1190"/>
                <a:gd name="T39" fmla="*/ 73 h 1589"/>
                <a:gd name="T40" fmla="*/ 347 w 1190"/>
                <a:gd name="T41" fmla="*/ 61 h 1589"/>
                <a:gd name="T42" fmla="*/ 469 w 1190"/>
                <a:gd name="T43" fmla="*/ 61 h 1589"/>
                <a:gd name="T44" fmla="*/ 469 w 1190"/>
                <a:gd name="T45" fmla="*/ 31 h 1589"/>
                <a:gd name="T46" fmla="*/ 469 w 1190"/>
                <a:gd name="T47" fmla="*/ 0 h 1589"/>
                <a:gd name="T48" fmla="*/ 146 w 1190"/>
                <a:gd name="T49" fmla="*/ 0 h 1589"/>
                <a:gd name="T50" fmla="*/ 46 w 1190"/>
                <a:gd name="T51" fmla="*/ 4 h 1589"/>
                <a:gd name="T52" fmla="*/ 31 w 1190"/>
                <a:gd name="T53" fmla="*/ 12 h 1589"/>
                <a:gd name="T54" fmla="*/ 17 w 1190"/>
                <a:gd name="T55" fmla="*/ 22 h 1589"/>
                <a:gd name="T56" fmla="*/ 4 w 1190"/>
                <a:gd name="T57" fmla="*/ 34 h 1589"/>
                <a:gd name="T58" fmla="*/ 0 w 1190"/>
                <a:gd name="T59" fmla="*/ 163 h 1589"/>
                <a:gd name="T60" fmla="*/ 0 w 1190"/>
                <a:gd name="T61" fmla="*/ 1459 h 1589"/>
                <a:gd name="T62" fmla="*/ 3 w 1190"/>
                <a:gd name="T63" fmla="*/ 1548 h 1589"/>
                <a:gd name="T64" fmla="*/ 11 w 1190"/>
                <a:gd name="T65" fmla="*/ 1562 h 1589"/>
                <a:gd name="T66" fmla="*/ 23 w 1190"/>
                <a:gd name="T67" fmla="*/ 1575 h 1589"/>
                <a:gd name="T68" fmla="*/ 35 w 1190"/>
                <a:gd name="T69" fmla="*/ 1585 h 1589"/>
                <a:gd name="T70" fmla="*/ 181 w 1190"/>
                <a:gd name="T71" fmla="*/ 1589 h 1589"/>
                <a:gd name="T72" fmla="*/ 690 w 1190"/>
                <a:gd name="T73" fmla="*/ 1589 h 1589"/>
                <a:gd name="T74" fmla="*/ 1156 w 1190"/>
                <a:gd name="T75" fmla="*/ 1589 h 1589"/>
                <a:gd name="T76" fmla="*/ 1165 w 1190"/>
                <a:gd name="T77" fmla="*/ 1584 h 1589"/>
                <a:gd name="T78" fmla="*/ 1174 w 1190"/>
                <a:gd name="T79" fmla="*/ 1578 h 1589"/>
                <a:gd name="T80" fmla="*/ 1182 w 1190"/>
                <a:gd name="T81" fmla="*/ 1571 h 1589"/>
                <a:gd name="T82" fmla="*/ 1190 w 1190"/>
                <a:gd name="T83" fmla="*/ 1563 h 1589"/>
                <a:gd name="T84" fmla="*/ 1190 w 1190"/>
                <a:gd name="T85" fmla="*/ 770 h 1589"/>
                <a:gd name="T86" fmla="*/ 1190 w 1190"/>
                <a:gd name="T87" fmla="*/ 49 h 1589"/>
                <a:gd name="T88" fmla="*/ 1179 w 1190"/>
                <a:gd name="T89" fmla="*/ 34 h 1589"/>
                <a:gd name="T90" fmla="*/ 1165 w 1190"/>
                <a:gd name="T91" fmla="*/ 20 h 1589"/>
                <a:gd name="T92" fmla="*/ 1149 w 1190"/>
                <a:gd name="T93" fmla="*/ 8 h 1589"/>
                <a:gd name="T94" fmla="*/ 1130 w 1190"/>
                <a:gd name="T95" fmla="*/ 0 h 1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90" h="1589">
                  <a:moveTo>
                    <a:pt x="1130" y="0"/>
                  </a:moveTo>
                  <a:lnTo>
                    <a:pt x="1037" y="0"/>
                  </a:lnTo>
                  <a:lnTo>
                    <a:pt x="915" y="0"/>
                  </a:lnTo>
                  <a:lnTo>
                    <a:pt x="742" y="0"/>
                  </a:lnTo>
                  <a:lnTo>
                    <a:pt x="742" y="15"/>
                  </a:lnTo>
                  <a:lnTo>
                    <a:pt x="742" y="31"/>
                  </a:lnTo>
                  <a:lnTo>
                    <a:pt x="742" y="46"/>
                  </a:lnTo>
                  <a:lnTo>
                    <a:pt x="742" y="61"/>
                  </a:lnTo>
                  <a:lnTo>
                    <a:pt x="767" y="61"/>
                  </a:lnTo>
                  <a:lnTo>
                    <a:pt x="858" y="61"/>
                  </a:lnTo>
                  <a:lnTo>
                    <a:pt x="864" y="64"/>
                  </a:lnTo>
                  <a:lnTo>
                    <a:pt x="870" y="67"/>
                  </a:lnTo>
                  <a:lnTo>
                    <a:pt x="877" y="71"/>
                  </a:lnTo>
                  <a:lnTo>
                    <a:pt x="883" y="73"/>
                  </a:lnTo>
                  <a:lnTo>
                    <a:pt x="887" y="78"/>
                  </a:lnTo>
                  <a:lnTo>
                    <a:pt x="893" y="81"/>
                  </a:lnTo>
                  <a:lnTo>
                    <a:pt x="898" y="85"/>
                  </a:lnTo>
                  <a:lnTo>
                    <a:pt x="902" y="89"/>
                  </a:lnTo>
                  <a:lnTo>
                    <a:pt x="909" y="96"/>
                  </a:lnTo>
                  <a:lnTo>
                    <a:pt x="915" y="103"/>
                  </a:lnTo>
                  <a:lnTo>
                    <a:pt x="919" y="110"/>
                  </a:lnTo>
                  <a:lnTo>
                    <a:pt x="923" y="117"/>
                  </a:lnTo>
                  <a:lnTo>
                    <a:pt x="923" y="131"/>
                  </a:lnTo>
                  <a:lnTo>
                    <a:pt x="1093" y="131"/>
                  </a:lnTo>
                  <a:lnTo>
                    <a:pt x="1093" y="793"/>
                  </a:lnTo>
                  <a:lnTo>
                    <a:pt x="1093" y="1435"/>
                  </a:lnTo>
                  <a:lnTo>
                    <a:pt x="712" y="1435"/>
                  </a:lnTo>
                  <a:lnTo>
                    <a:pt x="284" y="1435"/>
                  </a:lnTo>
                  <a:lnTo>
                    <a:pt x="102" y="1435"/>
                  </a:lnTo>
                  <a:lnTo>
                    <a:pt x="102" y="1023"/>
                  </a:lnTo>
                  <a:lnTo>
                    <a:pt x="102" y="131"/>
                  </a:lnTo>
                  <a:lnTo>
                    <a:pt x="160" y="131"/>
                  </a:lnTo>
                  <a:lnTo>
                    <a:pt x="287" y="131"/>
                  </a:lnTo>
                  <a:lnTo>
                    <a:pt x="287" y="121"/>
                  </a:lnTo>
                  <a:lnTo>
                    <a:pt x="291" y="112"/>
                  </a:lnTo>
                  <a:lnTo>
                    <a:pt x="297" y="103"/>
                  </a:lnTo>
                  <a:lnTo>
                    <a:pt x="304" y="95"/>
                  </a:lnTo>
                  <a:lnTo>
                    <a:pt x="311" y="87"/>
                  </a:lnTo>
                  <a:lnTo>
                    <a:pt x="319" y="79"/>
                  </a:lnTo>
                  <a:lnTo>
                    <a:pt x="327" y="73"/>
                  </a:lnTo>
                  <a:lnTo>
                    <a:pt x="336" y="66"/>
                  </a:lnTo>
                  <a:lnTo>
                    <a:pt x="347" y="61"/>
                  </a:lnTo>
                  <a:lnTo>
                    <a:pt x="425" y="61"/>
                  </a:lnTo>
                  <a:lnTo>
                    <a:pt x="469" y="61"/>
                  </a:lnTo>
                  <a:lnTo>
                    <a:pt x="469" y="46"/>
                  </a:lnTo>
                  <a:lnTo>
                    <a:pt x="469" y="31"/>
                  </a:lnTo>
                  <a:lnTo>
                    <a:pt x="469" y="15"/>
                  </a:lnTo>
                  <a:lnTo>
                    <a:pt x="469" y="0"/>
                  </a:lnTo>
                  <a:lnTo>
                    <a:pt x="148" y="0"/>
                  </a:lnTo>
                  <a:lnTo>
                    <a:pt x="146" y="0"/>
                  </a:lnTo>
                  <a:lnTo>
                    <a:pt x="54" y="0"/>
                  </a:lnTo>
                  <a:lnTo>
                    <a:pt x="46" y="4"/>
                  </a:lnTo>
                  <a:lnTo>
                    <a:pt x="38" y="7"/>
                  </a:lnTo>
                  <a:lnTo>
                    <a:pt x="31" y="12"/>
                  </a:lnTo>
                  <a:lnTo>
                    <a:pt x="24" y="17"/>
                  </a:lnTo>
                  <a:lnTo>
                    <a:pt x="17" y="22"/>
                  </a:lnTo>
                  <a:lnTo>
                    <a:pt x="10" y="28"/>
                  </a:lnTo>
                  <a:lnTo>
                    <a:pt x="4" y="34"/>
                  </a:lnTo>
                  <a:lnTo>
                    <a:pt x="0" y="41"/>
                  </a:lnTo>
                  <a:lnTo>
                    <a:pt x="0" y="163"/>
                  </a:lnTo>
                  <a:lnTo>
                    <a:pt x="0" y="1047"/>
                  </a:lnTo>
                  <a:lnTo>
                    <a:pt x="0" y="1459"/>
                  </a:lnTo>
                  <a:lnTo>
                    <a:pt x="0" y="1541"/>
                  </a:lnTo>
                  <a:lnTo>
                    <a:pt x="3" y="1548"/>
                  </a:lnTo>
                  <a:lnTo>
                    <a:pt x="7" y="1555"/>
                  </a:lnTo>
                  <a:lnTo>
                    <a:pt x="11" y="1562"/>
                  </a:lnTo>
                  <a:lnTo>
                    <a:pt x="17" y="1569"/>
                  </a:lnTo>
                  <a:lnTo>
                    <a:pt x="23" y="1575"/>
                  </a:lnTo>
                  <a:lnTo>
                    <a:pt x="29" y="1580"/>
                  </a:lnTo>
                  <a:lnTo>
                    <a:pt x="35" y="1585"/>
                  </a:lnTo>
                  <a:lnTo>
                    <a:pt x="42" y="1589"/>
                  </a:lnTo>
                  <a:lnTo>
                    <a:pt x="181" y="1589"/>
                  </a:lnTo>
                  <a:lnTo>
                    <a:pt x="299" y="1589"/>
                  </a:lnTo>
                  <a:lnTo>
                    <a:pt x="690" y="1589"/>
                  </a:lnTo>
                  <a:lnTo>
                    <a:pt x="1036" y="1589"/>
                  </a:lnTo>
                  <a:lnTo>
                    <a:pt x="1156" y="1589"/>
                  </a:lnTo>
                  <a:lnTo>
                    <a:pt x="1160" y="1587"/>
                  </a:lnTo>
                  <a:lnTo>
                    <a:pt x="1165" y="1584"/>
                  </a:lnTo>
                  <a:lnTo>
                    <a:pt x="1170" y="1580"/>
                  </a:lnTo>
                  <a:lnTo>
                    <a:pt x="1174" y="1578"/>
                  </a:lnTo>
                  <a:lnTo>
                    <a:pt x="1179" y="1575"/>
                  </a:lnTo>
                  <a:lnTo>
                    <a:pt x="1182" y="1571"/>
                  </a:lnTo>
                  <a:lnTo>
                    <a:pt x="1187" y="1566"/>
                  </a:lnTo>
                  <a:lnTo>
                    <a:pt x="1190" y="1563"/>
                  </a:lnTo>
                  <a:lnTo>
                    <a:pt x="1190" y="1427"/>
                  </a:lnTo>
                  <a:lnTo>
                    <a:pt x="1190" y="770"/>
                  </a:lnTo>
                  <a:lnTo>
                    <a:pt x="1190" y="154"/>
                  </a:lnTo>
                  <a:lnTo>
                    <a:pt x="1190" y="49"/>
                  </a:lnTo>
                  <a:lnTo>
                    <a:pt x="1184" y="41"/>
                  </a:lnTo>
                  <a:lnTo>
                    <a:pt x="1179" y="34"/>
                  </a:lnTo>
                  <a:lnTo>
                    <a:pt x="1172" y="26"/>
                  </a:lnTo>
                  <a:lnTo>
                    <a:pt x="1165" y="20"/>
                  </a:lnTo>
                  <a:lnTo>
                    <a:pt x="1157" y="14"/>
                  </a:lnTo>
                  <a:lnTo>
                    <a:pt x="1149" y="8"/>
                  </a:lnTo>
                  <a:lnTo>
                    <a:pt x="1140" y="4"/>
                  </a:lnTo>
                  <a:lnTo>
                    <a:pt x="1130" y="0"/>
                  </a:lnTo>
                  <a:close/>
                </a:path>
              </a:pathLst>
            </a:custGeom>
            <a:solidFill>
              <a:srgbClr val="1C1C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1081485" y="2236470"/>
              <a:ext cx="119462" cy="90325"/>
            </a:xfrm>
            <a:custGeom>
              <a:avLst/>
              <a:gdLst>
                <a:gd name="T0" fmla="*/ 547 w 574"/>
                <a:gd name="T1" fmla="*/ 307 h 434"/>
                <a:gd name="T2" fmla="*/ 538 w 574"/>
                <a:gd name="T3" fmla="*/ 299 h 434"/>
                <a:gd name="T4" fmla="*/ 527 w 574"/>
                <a:gd name="T5" fmla="*/ 292 h 434"/>
                <a:gd name="T6" fmla="*/ 515 w 574"/>
                <a:gd name="T7" fmla="*/ 286 h 434"/>
                <a:gd name="T8" fmla="*/ 449 w 574"/>
                <a:gd name="T9" fmla="*/ 284 h 434"/>
                <a:gd name="T10" fmla="*/ 392 w 574"/>
                <a:gd name="T11" fmla="*/ 264 h 434"/>
                <a:gd name="T12" fmla="*/ 392 w 574"/>
                <a:gd name="T13" fmla="*/ 211 h 434"/>
                <a:gd name="T14" fmla="*/ 392 w 574"/>
                <a:gd name="T15" fmla="*/ 160 h 434"/>
                <a:gd name="T16" fmla="*/ 392 w 574"/>
                <a:gd name="T17" fmla="*/ 112 h 434"/>
                <a:gd name="T18" fmla="*/ 392 w 574"/>
                <a:gd name="T19" fmla="*/ 97 h 434"/>
                <a:gd name="T20" fmla="*/ 392 w 574"/>
                <a:gd name="T21" fmla="*/ 95 h 434"/>
                <a:gd name="T22" fmla="*/ 389 w 574"/>
                <a:gd name="T23" fmla="*/ 76 h 434"/>
                <a:gd name="T24" fmla="*/ 373 w 574"/>
                <a:gd name="T25" fmla="*/ 42 h 434"/>
                <a:gd name="T26" fmla="*/ 346 w 574"/>
                <a:gd name="T27" fmla="*/ 16 h 434"/>
                <a:gd name="T28" fmla="*/ 308 w 574"/>
                <a:gd name="T29" fmla="*/ 3 h 434"/>
                <a:gd name="T30" fmla="*/ 270 w 574"/>
                <a:gd name="T31" fmla="*/ 1 h 434"/>
                <a:gd name="T32" fmla="*/ 238 w 574"/>
                <a:gd name="T33" fmla="*/ 11 h 434"/>
                <a:gd name="T34" fmla="*/ 212 w 574"/>
                <a:gd name="T35" fmla="*/ 29 h 434"/>
                <a:gd name="T36" fmla="*/ 193 w 574"/>
                <a:gd name="T37" fmla="*/ 53 h 434"/>
                <a:gd name="T38" fmla="*/ 185 w 574"/>
                <a:gd name="T39" fmla="*/ 74 h 434"/>
                <a:gd name="T40" fmla="*/ 183 w 574"/>
                <a:gd name="T41" fmla="*/ 88 h 434"/>
                <a:gd name="T42" fmla="*/ 183 w 574"/>
                <a:gd name="T43" fmla="*/ 103 h 434"/>
                <a:gd name="T44" fmla="*/ 183 w 574"/>
                <a:gd name="T45" fmla="*/ 154 h 434"/>
                <a:gd name="T46" fmla="*/ 183 w 574"/>
                <a:gd name="T47" fmla="*/ 211 h 434"/>
                <a:gd name="T48" fmla="*/ 183 w 574"/>
                <a:gd name="T49" fmla="*/ 264 h 434"/>
                <a:gd name="T50" fmla="*/ 138 w 574"/>
                <a:gd name="T51" fmla="*/ 284 h 434"/>
                <a:gd name="T52" fmla="*/ 51 w 574"/>
                <a:gd name="T53" fmla="*/ 288 h 434"/>
                <a:gd name="T54" fmla="*/ 33 w 574"/>
                <a:gd name="T55" fmla="*/ 301 h 434"/>
                <a:gd name="T56" fmla="*/ 18 w 574"/>
                <a:gd name="T57" fmla="*/ 316 h 434"/>
                <a:gd name="T58" fmla="*/ 6 w 574"/>
                <a:gd name="T59" fmla="*/ 334 h 434"/>
                <a:gd name="T60" fmla="*/ 1 w 574"/>
                <a:gd name="T61" fmla="*/ 353 h 434"/>
                <a:gd name="T62" fmla="*/ 1 w 574"/>
                <a:gd name="T63" fmla="*/ 434 h 434"/>
                <a:gd name="T64" fmla="*/ 167 w 574"/>
                <a:gd name="T65" fmla="*/ 434 h 434"/>
                <a:gd name="T66" fmla="*/ 562 w 574"/>
                <a:gd name="T67" fmla="*/ 434 h 434"/>
                <a:gd name="T68" fmla="*/ 574 w 574"/>
                <a:gd name="T69" fmla="*/ 434 h 434"/>
                <a:gd name="T70" fmla="*/ 574 w 574"/>
                <a:gd name="T71" fmla="*/ 353 h 434"/>
                <a:gd name="T72" fmla="*/ 569 w 574"/>
                <a:gd name="T73" fmla="*/ 331 h 434"/>
                <a:gd name="T74" fmla="*/ 559 w 574"/>
                <a:gd name="T75" fmla="*/ 31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" h="434">
                  <a:moveTo>
                    <a:pt x="552" y="311"/>
                  </a:moveTo>
                  <a:lnTo>
                    <a:pt x="547" y="307"/>
                  </a:lnTo>
                  <a:lnTo>
                    <a:pt x="543" y="303"/>
                  </a:lnTo>
                  <a:lnTo>
                    <a:pt x="538" y="299"/>
                  </a:lnTo>
                  <a:lnTo>
                    <a:pt x="532" y="295"/>
                  </a:lnTo>
                  <a:lnTo>
                    <a:pt x="527" y="292"/>
                  </a:lnTo>
                  <a:lnTo>
                    <a:pt x="521" y="288"/>
                  </a:lnTo>
                  <a:lnTo>
                    <a:pt x="515" y="286"/>
                  </a:lnTo>
                  <a:lnTo>
                    <a:pt x="508" y="284"/>
                  </a:lnTo>
                  <a:lnTo>
                    <a:pt x="449" y="284"/>
                  </a:lnTo>
                  <a:lnTo>
                    <a:pt x="392" y="284"/>
                  </a:lnTo>
                  <a:lnTo>
                    <a:pt x="392" y="264"/>
                  </a:lnTo>
                  <a:lnTo>
                    <a:pt x="392" y="238"/>
                  </a:lnTo>
                  <a:lnTo>
                    <a:pt x="392" y="211"/>
                  </a:lnTo>
                  <a:lnTo>
                    <a:pt x="392" y="190"/>
                  </a:lnTo>
                  <a:lnTo>
                    <a:pt x="392" y="160"/>
                  </a:lnTo>
                  <a:lnTo>
                    <a:pt x="392" y="134"/>
                  </a:lnTo>
                  <a:lnTo>
                    <a:pt x="392" y="112"/>
                  </a:lnTo>
                  <a:lnTo>
                    <a:pt x="392" y="98"/>
                  </a:lnTo>
                  <a:lnTo>
                    <a:pt x="392" y="97"/>
                  </a:lnTo>
                  <a:lnTo>
                    <a:pt x="392" y="96"/>
                  </a:lnTo>
                  <a:lnTo>
                    <a:pt x="392" y="95"/>
                  </a:lnTo>
                  <a:lnTo>
                    <a:pt x="392" y="95"/>
                  </a:lnTo>
                  <a:lnTo>
                    <a:pt x="389" y="76"/>
                  </a:lnTo>
                  <a:lnTo>
                    <a:pt x="384" y="58"/>
                  </a:lnTo>
                  <a:lnTo>
                    <a:pt x="373" y="42"/>
                  </a:lnTo>
                  <a:lnTo>
                    <a:pt x="361" y="28"/>
                  </a:lnTo>
                  <a:lnTo>
                    <a:pt x="346" y="16"/>
                  </a:lnTo>
                  <a:lnTo>
                    <a:pt x="327" y="7"/>
                  </a:lnTo>
                  <a:lnTo>
                    <a:pt x="308" y="3"/>
                  </a:lnTo>
                  <a:lnTo>
                    <a:pt x="287" y="0"/>
                  </a:lnTo>
                  <a:lnTo>
                    <a:pt x="270" y="1"/>
                  </a:lnTo>
                  <a:lnTo>
                    <a:pt x="253" y="5"/>
                  </a:lnTo>
                  <a:lnTo>
                    <a:pt x="238" y="11"/>
                  </a:lnTo>
                  <a:lnTo>
                    <a:pt x="225" y="19"/>
                  </a:lnTo>
                  <a:lnTo>
                    <a:pt x="212" y="29"/>
                  </a:lnTo>
                  <a:lnTo>
                    <a:pt x="202" y="41"/>
                  </a:lnTo>
                  <a:lnTo>
                    <a:pt x="193" y="53"/>
                  </a:lnTo>
                  <a:lnTo>
                    <a:pt x="188" y="67"/>
                  </a:lnTo>
                  <a:lnTo>
                    <a:pt x="185" y="74"/>
                  </a:lnTo>
                  <a:lnTo>
                    <a:pt x="184" y="81"/>
                  </a:lnTo>
                  <a:lnTo>
                    <a:pt x="183" y="88"/>
                  </a:lnTo>
                  <a:lnTo>
                    <a:pt x="183" y="95"/>
                  </a:lnTo>
                  <a:lnTo>
                    <a:pt x="183" y="103"/>
                  </a:lnTo>
                  <a:lnTo>
                    <a:pt x="183" y="124"/>
                  </a:lnTo>
                  <a:lnTo>
                    <a:pt x="183" y="154"/>
                  </a:lnTo>
                  <a:lnTo>
                    <a:pt x="183" y="190"/>
                  </a:lnTo>
                  <a:lnTo>
                    <a:pt x="183" y="211"/>
                  </a:lnTo>
                  <a:lnTo>
                    <a:pt x="183" y="238"/>
                  </a:lnTo>
                  <a:lnTo>
                    <a:pt x="183" y="264"/>
                  </a:lnTo>
                  <a:lnTo>
                    <a:pt x="183" y="284"/>
                  </a:lnTo>
                  <a:lnTo>
                    <a:pt x="138" y="284"/>
                  </a:lnTo>
                  <a:lnTo>
                    <a:pt x="61" y="284"/>
                  </a:lnTo>
                  <a:lnTo>
                    <a:pt x="51" y="288"/>
                  </a:lnTo>
                  <a:lnTo>
                    <a:pt x="41" y="295"/>
                  </a:lnTo>
                  <a:lnTo>
                    <a:pt x="33" y="301"/>
                  </a:lnTo>
                  <a:lnTo>
                    <a:pt x="25" y="308"/>
                  </a:lnTo>
                  <a:lnTo>
                    <a:pt x="18" y="316"/>
                  </a:lnTo>
                  <a:lnTo>
                    <a:pt x="11" y="325"/>
                  </a:lnTo>
                  <a:lnTo>
                    <a:pt x="6" y="334"/>
                  </a:lnTo>
                  <a:lnTo>
                    <a:pt x="1" y="344"/>
                  </a:lnTo>
                  <a:lnTo>
                    <a:pt x="1" y="353"/>
                  </a:lnTo>
                  <a:lnTo>
                    <a:pt x="1" y="392"/>
                  </a:lnTo>
                  <a:lnTo>
                    <a:pt x="1" y="434"/>
                  </a:lnTo>
                  <a:lnTo>
                    <a:pt x="0" y="434"/>
                  </a:lnTo>
                  <a:lnTo>
                    <a:pt x="167" y="434"/>
                  </a:lnTo>
                  <a:lnTo>
                    <a:pt x="407" y="434"/>
                  </a:lnTo>
                  <a:lnTo>
                    <a:pt x="562" y="434"/>
                  </a:lnTo>
                  <a:lnTo>
                    <a:pt x="551" y="434"/>
                  </a:lnTo>
                  <a:lnTo>
                    <a:pt x="574" y="434"/>
                  </a:lnTo>
                  <a:lnTo>
                    <a:pt x="574" y="405"/>
                  </a:lnTo>
                  <a:lnTo>
                    <a:pt x="574" y="353"/>
                  </a:lnTo>
                  <a:lnTo>
                    <a:pt x="574" y="339"/>
                  </a:lnTo>
                  <a:lnTo>
                    <a:pt x="569" y="331"/>
                  </a:lnTo>
                  <a:lnTo>
                    <a:pt x="565" y="324"/>
                  </a:lnTo>
                  <a:lnTo>
                    <a:pt x="559" y="317"/>
                  </a:lnTo>
                  <a:lnTo>
                    <a:pt x="552" y="3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1127272" y="2246044"/>
              <a:ext cx="27888" cy="25807"/>
            </a:xfrm>
            <a:custGeom>
              <a:avLst/>
              <a:gdLst>
                <a:gd name="T0" fmla="*/ 132 w 135"/>
                <a:gd name="T1" fmla="*/ 46 h 124"/>
                <a:gd name="T2" fmla="*/ 129 w 135"/>
                <a:gd name="T3" fmla="*/ 37 h 124"/>
                <a:gd name="T4" fmla="*/ 123 w 135"/>
                <a:gd name="T5" fmla="*/ 28 h 124"/>
                <a:gd name="T6" fmla="*/ 116 w 135"/>
                <a:gd name="T7" fmla="*/ 20 h 124"/>
                <a:gd name="T8" fmla="*/ 108 w 135"/>
                <a:gd name="T9" fmla="*/ 13 h 124"/>
                <a:gd name="T10" fmla="*/ 99 w 135"/>
                <a:gd name="T11" fmla="*/ 8 h 124"/>
                <a:gd name="T12" fmla="*/ 90 w 135"/>
                <a:gd name="T13" fmla="*/ 4 h 124"/>
                <a:gd name="T14" fmla="*/ 78 w 135"/>
                <a:gd name="T15" fmla="*/ 1 h 124"/>
                <a:gd name="T16" fmla="*/ 67 w 135"/>
                <a:gd name="T17" fmla="*/ 0 h 124"/>
                <a:gd name="T18" fmla="*/ 59 w 135"/>
                <a:gd name="T19" fmla="*/ 0 h 124"/>
                <a:gd name="T20" fmla="*/ 50 w 135"/>
                <a:gd name="T21" fmla="*/ 3 h 124"/>
                <a:gd name="T22" fmla="*/ 43 w 135"/>
                <a:gd name="T23" fmla="*/ 5 h 124"/>
                <a:gd name="T24" fmla="*/ 35 w 135"/>
                <a:gd name="T25" fmla="*/ 7 h 124"/>
                <a:gd name="T26" fmla="*/ 28 w 135"/>
                <a:gd name="T27" fmla="*/ 12 h 124"/>
                <a:gd name="T28" fmla="*/ 22 w 135"/>
                <a:gd name="T29" fmla="*/ 16 h 124"/>
                <a:gd name="T30" fmla="*/ 16 w 135"/>
                <a:gd name="T31" fmla="*/ 22 h 124"/>
                <a:gd name="T32" fmla="*/ 11 w 135"/>
                <a:gd name="T33" fmla="*/ 28 h 124"/>
                <a:gd name="T34" fmla="*/ 7 w 135"/>
                <a:gd name="T35" fmla="*/ 35 h 124"/>
                <a:gd name="T36" fmla="*/ 3 w 135"/>
                <a:gd name="T37" fmla="*/ 43 h 124"/>
                <a:gd name="T38" fmla="*/ 1 w 135"/>
                <a:gd name="T39" fmla="*/ 52 h 124"/>
                <a:gd name="T40" fmla="*/ 0 w 135"/>
                <a:gd name="T41" fmla="*/ 61 h 124"/>
                <a:gd name="T42" fmla="*/ 1 w 135"/>
                <a:gd name="T43" fmla="*/ 74 h 124"/>
                <a:gd name="T44" fmla="*/ 6 w 135"/>
                <a:gd name="T45" fmla="*/ 86 h 124"/>
                <a:gd name="T46" fmla="*/ 11 w 135"/>
                <a:gd name="T47" fmla="*/ 96 h 124"/>
                <a:gd name="T48" fmla="*/ 20 w 135"/>
                <a:gd name="T49" fmla="*/ 105 h 124"/>
                <a:gd name="T50" fmla="*/ 30 w 135"/>
                <a:gd name="T51" fmla="*/ 113 h 124"/>
                <a:gd name="T52" fmla="*/ 40 w 135"/>
                <a:gd name="T53" fmla="*/ 119 h 124"/>
                <a:gd name="T54" fmla="*/ 53 w 135"/>
                <a:gd name="T55" fmla="*/ 122 h 124"/>
                <a:gd name="T56" fmla="*/ 67 w 135"/>
                <a:gd name="T57" fmla="*/ 124 h 124"/>
                <a:gd name="T58" fmla="*/ 81 w 135"/>
                <a:gd name="T59" fmla="*/ 122 h 124"/>
                <a:gd name="T60" fmla="*/ 93 w 135"/>
                <a:gd name="T61" fmla="*/ 119 h 124"/>
                <a:gd name="T62" fmla="*/ 105 w 135"/>
                <a:gd name="T63" fmla="*/ 113 h 124"/>
                <a:gd name="T64" fmla="*/ 115 w 135"/>
                <a:gd name="T65" fmla="*/ 105 h 124"/>
                <a:gd name="T66" fmla="*/ 123 w 135"/>
                <a:gd name="T67" fmla="*/ 96 h 124"/>
                <a:gd name="T68" fmla="*/ 129 w 135"/>
                <a:gd name="T69" fmla="*/ 86 h 124"/>
                <a:gd name="T70" fmla="*/ 134 w 135"/>
                <a:gd name="T71" fmla="*/ 74 h 124"/>
                <a:gd name="T72" fmla="*/ 135 w 135"/>
                <a:gd name="T73" fmla="*/ 61 h 124"/>
                <a:gd name="T74" fmla="*/ 135 w 135"/>
                <a:gd name="T75" fmla="*/ 58 h 124"/>
                <a:gd name="T76" fmla="*/ 134 w 135"/>
                <a:gd name="T77" fmla="*/ 53 h 124"/>
                <a:gd name="T78" fmla="*/ 134 w 135"/>
                <a:gd name="T79" fmla="*/ 50 h 124"/>
                <a:gd name="T80" fmla="*/ 132 w 135"/>
                <a:gd name="T81" fmla="*/ 4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124">
                  <a:moveTo>
                    <a:pt x="132" y="46"/>
                  </a:moveTo>
                  <a:lnTo>
                    <a:pt x="129" y="37"/>
                  </a:lnTo>
                  <a:lnTo>
                    <a:pt x="123" y="28"/>
                  </a:lnTo>
                  <a:lnTo>
                    <a:pt x="116" y="20"/>
                  </a:lnTo>
                  <a:lnTo>
                    <a:pt x="108" y="13"/>
                  </a:lnTo>
                  <a:lnTo>
                    <a:pt x="99" y="8"/>
                  </a:lnTo>
                  <a:lnTo>
                    <a:pt x="90" y="4"/>
                  </a:lnTo>
                  <a:lnTo>
                    <a:pt x="78" y="1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0" y="3"/>
                  </a:lnTo>
                  <a:lnTo>
                    <a:pt x="43" y="5"/>
                  </a:lnTo>
                  <a:lnTo>
                    <a:pt x="35" y="7"/>
                  </a:lnTo>
                  <a:lnTo>
                    <a:pt x="28" y="12"/>
                  </a:lnTo>
                  <a:lnTo>
                    <a:pt x="22" y="16"/>
                  </a:lnTo>
                  <a:lnTo>
                    <a:pt x="16" y="22"/>
                  </a:lnTo>
                  <a:lnTo>
                    <a:pt x="11" y="28"/>
                  </a:lnTo>
                  <a:lnTo>
                    <a:pt x="7" y="35"/>
                  </a:lnTo>
                  <a:lnTo>
                    <a:pt x="3" y="43"/>
                  </a:lnTo>
                  <a:lnTo>
                    <a:pt x="1" y="52"/>
                  </a:lnTo>
                  <a:lnTo>
                    <a:pt x="0" y="61"/>
                  </a:lnTo>
                  <a:lnTo>
                    <a:pt x="1" y="74"/>
                  </a:lnTo>
                  <a:lnTo>
                    <a:pt x="6" y="86"/>
                  </a:lnTo>
                  <a:lnTo>
                    <a:pt x="11" y="96"/>
                  </a:lnTo>
                  <a:lnTo>
                    <a:pt x="20" y="105"/>
                  </a:lnTo>
                  <a:lnTo>
                    <a:pt x="30" y="113"/>
                  </a:lnTo>
                  <a:lnTo>
                    <a:pt x="40" y="119"/>
                  </a:lnTo>
                  <a:lnTo>
                    <a:pt x="53" y="122"/>
                  </a:lnTo>
                  <a:lnTo>
                    <a:pt x="67" y="124"/>
                  </a:lnTo>
                  <a:lnTo>
                    <a:pt x="81" y="122"/>
                  </a:lnTo>
                  <a:lnTo>
                    <a:pt x="93" y="119"/>
                  </a:lnTo>
                  <a:lnTo>
                    <a:pt x="105" y="113"/>
                  </a:lnTo>
                  <a:lnTo>
                    <a:pt x="115" y="105"/>
                  </a:lnTo>
                  <a:lnTo>
                    <a:pt x="123" y="96"/>
                  </a:lnTo>
                  <a:lnTo>
                    <a:pt x="129" y="86"/>
                  </a:lnTo>
                  <a:lnTo>
                    <a:pt x="134" y="74"/>
                  </a:lnTo>
                  <a:lnTo>
                    <a:pt x="135" y="61"/>
                  </a:lnTo>
                  <a:lnTo>
                    <a:pt x="135" y="58"/>
                  </a:lnTo>
                  <a:lnTo>
                    <a:pt x="134" y="53"/>
                  </a:lnTo>
                  <a:lnTo>
                    <a:pt x="134" y="50"/>
                  </a:lnTo>
                  <a:lnTo>
                    <a:pt x="132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1058591" y="2363841"/>
              <a:ext cx="159005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1058591" y="2489546"/>
              <a:ext cx="159005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059008" y="2457495"/>
              <a:ext cx="158589" cy="124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1059008" y="2426277"/>
              <a:ext cx="158589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Rectangle 22"/>
            <p:cNvSpPr>
              <a:spLocks noChangeArrowheads="1"/>
            </p:cNvSpPr>
            <p:nvPr/>
          </p:nvSpPr>
          <p:spPr bwMode="auto">
            <a:xfrm>
              <a:off x="1058591" y="2395059"/>
              <a:ext cx="159005" cy="120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Rectangle 23"/>
            <p:cNvSpPr>
              <a:spLocks noChangeArrowheads="1"/>
            </p:cNvSpPr>
            <p:nvPr/>
          </p:nvSpPr>
          <p:spPr bwMode="auto">
            <a:xfrm>
              <a:off x="1058591" y="2520764"/>
              <a:ext cx="159005" cy="124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548524" y="758479"/>
            <a:ext cx="6306016" cy="4729512"/>
            <a:chOff x="4799176" y="2133600"/>
            <a:chExt cx="611024" cy="611024"/>
          </a:xfrm>
        </p:grpSpPr>
        <p:sp>
          <p:nvSpPr>
            <p:cNvPr id="25" name="Oval 24"/>
            <p:cNvSpPr/>
            <p:nvPr/>
          </p:nvSpPr>
          <p:spPr>
            <a:xfrm>
              <a:off x="4799176" y="2133600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4903018" y="2268634"/>
              <a:ext cx="403340" cy="330914"/>
            </a:xfrm>
            <a:custGeom>
              <a:avLst/>
              <a:gdLst>
                <a:gd name="T0" fmla="*/ 1920 w 1938"/>
                <a:gd name="T1" fmla="*/ 94 h 1590"/>
                <a:gd name="T2" fmla="*/ 1181 w 1938"/>
                <a:gd name="T3" fmla="*/ 36 h 1590"/>
                <a:gd name="T4" fmla="*/ 863 w 1938"/>
                <a:gd name="T5" fmla="*/ 9 h 1590"/>
                <a:gd name="T6" fmla="*/ 859 w 1938"/>
                <a:gd name="T7" fmla="*/ 9 h 1590"/>
                <a:gd name="T8" fmla="*/ 847 w 1938"/>
                <a:gd name="T9" fmla="*/ 8 h 1590"/>
                <a:gd name="T10" fmla="*/ 831 w 1938"/>
                <a:gd name="T11" fmla="*/ 7 h 1590"/>
                <a:gd name="T12" fmla="*/ 813 w 1938"/>
                <a:gd name="T13" fmla="*/ 5 h 1590"/>
                <a:gd name="T14" fmla="*/ 794 w 1938"/>
                <a:gd name="T15" fmla="*/ 3 h 1590"/>
                <a:gd name="T16" fmla="*/ 778 w 1938"/>
                <a:gd name="T17" fmla="*/ 2 h 1590"/>
                <a:gd name="T18" fmla="*/ 766 w 1938"/>
                <a:gd name="T19" fmla="*/ 1 h 1590"/>
                <a:gd name="T20" fmla="*/ 762 w 1938"/>
                <a:gd name="T21" fmla="*/ 1 h 1590"/>
                <a:gd name="T22" fmla="*/ 749 w 1938"/>
                <a:gd name="T23" fmla="*/ 0 h 1590"/>
                <a:gd name="T24" fmla="*/ 745 w 1938"/>
                <a:gd name="T25" fmla="*/ 13 h 1590"/>
                <a:gd name="T26" fmla="*/ 506 w 1938"/>
                <a:gd name="T27" fmla="*/ 748 h 1590"/>
                <a:gd name="T28" fmla="*/ 227 w 1938"/>
                <a:gd name="T29" fmla="*/ 916 h 1590"/>
                <a:gd name="T30" fmla="*/ 26 w 1938"/>
                <a:gd name="T31" fmla="*/ 1037 h 1590"/>
                <a:gd name="T32" fmla="*/ 0 w 1938"/>
                <a:gd name="T33" fmla="*/ 1052 h 1590"/>
                <a:gd name="T34" fmla="*/ 28 w 1938"/>
                <a:gd name="T35" fmla="*/ 1066 h 1590"/>
                <a:gd name="T36" fmla="*/ 286 w 1938"/>
                <a:gd name="T37" fmla="*/ 1189 h 1590"/>
                <a:gd name="T38" fmla="*/ 821 w 1938"/>
                <a:gd name="T39" fmla="*/ 1446 h 1590"/>
                <a:gd name="T40" fmla="*/ 824 w 1938"/>
                <a:gd name="T41" fmla="*/ 1447 h 1590"/>
                <a:gd name="T42" fmla="*/ 833 w 1938"/>
                <a:gd name="T43" fmla="*/ 1452 h 1590"/>
                <a:gd name="T44" fmla="*/ 847 w 1938"/>
                <a:gd name="T45" fmla="*/ 1459 h 1590"/>
                <a:gd name="T46" fmla="*/ 866 w 1938"/>
                <a:gd name="T47" fmla="*/ 1468 h 1590"/>
                <a:gd name="T48" fmla="*/ 887 w 1938"/>
                <a:gd name="T49" fmla="*/ 1479 h 1590"/>
                <a:gd name="T50" fmla="*/ 913 w 1938"/>
                <a:gd name="T51" fmla="*/ 1490 h 1590"/>
                <a:gd name="T52" fmla="*/ 938 w 1938"/>
                <a:gd name="T53" fmla="*/ 1503 h 1590"/>
                <a:gd name="T54" fmla="*/ 966 w 1938"/>
                <a:gd name="T55" fmla="*/ 1515 h 1590"/>
                <a:gd name="T56" fmla="*/ 993 w 1938"/>
                <a:gd name="T57" fmla="*/ 1529 h 1590"/>
                <a:gd name="T58" fmla="*/ 1019 w 1938"/>
                <a:gd name="T59" fmla="*/ 1542 h 1590"/>
                <a:gd name="T60" fmla="*/ 1044 w 1938"/>
                <a:gd name="T61" fmla="*/ 1553 h 1590"/>
                <a:gd name="T62" fmla="*/ 1066 w 1938"/>
                <a:gd name="T63" fmla="*/ 1564 h 1590"/>
                <a:gd name="T64" fmla="*/ 1084 w 1938"/>
                <a:gd name="T65" fmla="*/ 1573 h 1590"/>
                <a:gd name="T66" fmla="*/ 1098 w 1938"/>
                <a:gd name="T67" fmla="*/ 1580 h 1590"/>
                <a:gd name="T68" fmla="*/ 1107 w 1938"/>
                <a:gd name="T69" fmla="*/ 1585 h 1590"/>
                <a:gd name="T70" fmla="*/ 1111 w 1938"/>
                <a:gd name="T71" fmla="*/ 1586 h 1590"/>
                <a:gd name="T72" fmla="*/ 1121 w 1938"/>
                <a:gd name="T73" fmla="*/ 1590 h 1590"/>
                <a:gd name="T74" fmla="*/ 1129 w 1938"/>
                <a:gd name="T75" fmla="*/ 1583 h 1590"/>
                <a:gd name="T76" fmla="*/ 1306 w 1938"/>
                <a:gd name="T77" fmla="*/ 1429 h 1590"/>
                <a:gd name="T78" fmla="*/ 1687 w 1938"/>
                <a:gd name="T79" fmla="*/ 1096 h 1590"/>
                <a:gd name="T80" fmla="*/ 1692 w 1938"/>
                <a:gd name="T81" fmla="*/ 1092 h 1590"/>
                <a:gd name="T82" fmla="*/ 1693 w 1938"/>
                <a:gd name="T83" fmla="*/ 1088 h 1590"/>
                <a:gd name="T84" fmla="*/ 1934 w 1938"/>
                <a:gd name="T85" fmla="*/ 115 h 1590"/>
                <a:gd name="T86" fmla="*/ 1938 w 1938"/>
                <a:gd name="T87" fmla="*/ 97 h 1590"/>
                <a:gd name="T88" fmla="*/ 1920 w 1938"/>
                <a:gd name="T89" fmla="*/ 94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38" h="1590">
                  <a:moveTo>
                    <a:pt x="1920" y="94"/>
                  </a:moveTo>
                  <a:lnTo>
                    <a:pt x="1181" y="36"/>
                  </a:lnTo>
                  <a:lnTo>
                    <a:pt x="863" y="9"/>
                  </a:lnTo>
                  <a:lnTo>
                    <a:pt x="859" y="9"/>
                  </a:lnTo>
                  <a:lnTo>
                    <a:pt x="847" y="8"/>
                  </a:lnTo>
                  <a:lnTo>
                    <a:pt x="831" y="7"/>
                  </a:lnTo>
                  <a:lnTo>
                    <a:pt x="813" y="5"/>
                  </a:lnTo>
                  <a:lnTo>
                    <a:pt x="794" y="3"/>
                  </a:lnTo>
                  <a:lnTo>
                    <a:pt x="778" y="2"/>
                  </a:lnTo>
                  <a:lnTo>
                    <a:pt x="766" y="1"/>
                  </a:lnTo>
                  <a:lnTo>
                    <a:pt x="762" y="1"/>
                  </a:lnTo>
                  <a:lnTo>
                    <a:pt x="749" y="0"/>
                  </a:lnTo>
                  <a:lnTo>
                    <a:pt x="745" y="13"/>
                  </a:lnTo>
                  <a:lnTo>
                    <a:pt x="506" y="748"/>
                  </a:lnTo>
                  <a:lnTo>
                    <a:pt x="227" y="916"/>
                  </a:lnTo>
                  <a:lnTo>
                    <a:pt x="26" y="1037"/>
                  </a:lnTo>
                  <a:lnTo>
                    <a:pt x="0" y="1052"/>
                  </a:lnTo>
                  <a:lnTo>
                    <a:pt x="28" y="1066"/>
                  </a:lnTo>
                  <a:lnTo>
                    <a:pt x="286" y="1189"/>
                  </a:lnTo>
                  <a:lnTo>
                    <a:pt x="821" y="1446"/>
                  </a:lnTo>
                  <a:lnTo>
                    <a:pt x="824" y="1447"/>
                  </a:lnTo>
                  <a:lnTo>
                    <a:pt x="833" y="1452"/>
                  </a:lnTo>
                  <a:lnTo>
                    <a:pt x="847" y="1459"/>
                  </a:lnTo>
                  <a:lnTo>
                    <a:pt x="866" y="1468"/>
                  </a:lnTo>
                  <a:lnTo>
                    <a:pt x="887" y="1479"/>
                  </a:lnTo>
                  <a:lnTo>
                    <a:pt x="913" y="1490"/>
                  </a:lnTo>
                  <a:lnTo>
                    <a:pt x="938" y="1503"/>
                  </a:lnTo>
                  <a:lnTo>
                    <a:pt x="966" y="1515"/>
                  </a:lnTo>
                  <a:lnTo>
                    <a:pt x="993" y="1529"/>
                  </a:lnTo>
                  <a:lnTo>
                    <a:pt x="1019" y="1542"/>
                  </a:lnTo>
                  <a:lnTo>
                    <a:pt x="1044" y="1553"/>
                  </a:lnTo>
                  <a:lnTo>
                    <a:pt x="1066" y="1564"/>
                  </a:lnTo>
                  <a:lnTo>
                    <a:pt x="1084" y="1573"/>
                  </a:lnTo>
                  <a:lnTo>
                    <a:pt x="1098" y="1580"/>
                  </a:lnTo>
                  <a:lnTo>
                    <a:pt x="1107" y="1585"/>
                  </a:lnTo>
                  <a:lnTo>
                    <a:pt x="1111" y="1586"/>
                  </a:lnTo>
                  <a:lnTo>
                    <a:pt x="1121" y="1590"/>
                  </a:lnTo>
                  <a:lnTo>
                    <a:pt x="1129" y="1583"/>
                  </a:lnTo>
                  <a:lnTo>
                    <a:pt x="1306" y="1429"/>
                  </a:lnTo>
                  <a:lnTo>
                    <a:pt x="1687" y="1096"/>
                  </a:lnTo>
                  <a:lnTo>
                    <a:pt x="1692" y="1092"/>
                  </a:lnTo>
                  <a:lnTo>
                    <a:pt x="1693" y="1088"/>
                  </a:lnTo>
                  <a:lnTo>
                    <a:pt x="1934" y="115"/>
                  </a:lnTo>
                  <a:lnTo>
                    <a:pt x="1938" y="97"/>
                  </a:lnTo>
                  <a:lnTo>
                    <a:pt x="1920" y="9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30"/>
            <p:cNvSpPr>
              <a:spLocks/>
            </p:cNvSpPr>
            <p:nvPr/>
          </p:nvSpPr>
          <p:spPr bwMode="auto">
            <a:xfrm>
              <a:off x="5034551" y="2290279"/>
              <a:ext cx="246416" cy="184396"/>
            </a:xfrm>
            <a:custGeom>
              <a:avLst/>
              <a:gdLst>
                <a:gd name="T0" fmla="*/ 532 w 1184"/>
                <a:gd name="T1" fmla="*/ 28 h 886"/>
                <a:gd name="T2" fmla="*/ 231 w 1184"/>
                <a:gd name="T3" fmla="*/ 3 h 886"/>
                <a:gd name="T4" fmla="*/ 195 w 1184"/>
                <a:gd name="T5" fmla="*/ 0 h 886"/>
                <a:gd name="T6" fmla="*/ 0 w 1184"/>
                <a:gd name="T7" fmla="*/ 589 h 886"/>
                <a:gd name="T8" fmla="*/ 972 w 1184"/>
                <a:gd name="T9" fmla="*/ 886 h 886"/>
                <a:gd name="T10" fmla="*/ 1184 w 1184"/>
                <a:gd name="T11" fmla="*/ 84 h 886"/>
                <a:gd name="T12" fmla="*/ 532 w 1184"/>
                <a:gd name="T13" fmla="*/ 28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4" h="886">
                  <a:moveTo>
                    <a:pt x="532" y="28"/>
                  </a:moveTo>
                  <a:lnTo>
                    <a:pt x="231" y="3"/>
                  </a:lnTo>
                  <a:lnTo>
                    <a:pt x="195" y="0"/>
                  </a:lnTo>
                  <a:lnTo>
                    <a:pt x="0" y="589"/>
                  </a:lnTo>
                  <a:lnTo>
                    <a:pt x="972" y="886"/>
                  </a:lnTo>
                  <a:lnTo>
                    <a:pt x="1184" y="84"/>
                  </a:lnTo>
                  <a:lnTo>
                    <a:pt x="532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5024561" y="2433467"/>
              <a:ext cx="15817" cy="17482"/>
            </a:xfrm>
            <a:custGeom>
              <a:avLst/>
              <a:gdLst>
                <a:gd name="T0" fmla="*/ 33 w 74"/>
                <a:gd name="T1" fmla="*/ 83 h 83"/>
                <a:gd name="T2" fmla="*/ 41 w 74"/>
                <a:gd name="T3" fmla="*/ 83 h 83"/>
                <a:gd name="T4" fmla="*/ 48 w 74"/>
                <a:gd name="T5" fmla="*/ 82 h 83"/>
                <a:gd name="T6" fmla="*/ 55 w 74"/>
                <a:gd name="T7" fmla="*/ 78 h 83"/>
                <a:gd name="T8" fmla="*/ 61 w 74"/>
                <a:gd name="T9" fmla="*/ 74 h 83"/>
                <a:gd name="T10" fmla="*/ 65 w 74"/>
                <a:gd name="T11" fmla="*/ 68 h 83"/>
                <a:gd name="T12" fmla="*/ 70 w 74"/>
                <a:gd name="T13" fmla="*/ 61 h 83"/>
                <a:gd name="T14" fmla="*/ 73 w 74"/>
                <a:gd name="T15" fmla="*/ 54 h 83"/>
                <a:gd name="T16" fmla="*/ 74 w 74"/>
                <a:gd name="T17" fmla="*/ 45 h 83"/>
                <a:gd name="T18" fmla="*/ 74 w 74"/>
                <a:gd name="T19" fmla="*/ 37 h 83"/>
                <a:gd name="T20" fmla="*/ 73 w 74"/>
                <a:gd name="T21" fmla="*/ 29 h 83"/>
                <a:gd name="T22" fmla="*/ 70 w 74"/>
                <a:gd name="T23" fmla="*/ 21 h 83"/>
                <a:gd name="T24" fmla="*/ 66 w 74"/>
                <a:gd name="T25" fmla="*/ 14 h 83"/>
                <a:gd name="T26" fmla="*/ 62 w 74"/>
                <a:gd name="T27" fmla="*/ 9 h 83"/>
                <a:gd name="T28" fmla="*/ 55 w 74"/>
                <a:gd name="T29" fmla="*/ 4 h 83"/>
                <a:gd name="T30" fmla="*/ 48 w 74"/>
                <a:gd name="T31" fmla="*/ 1 h 83"/>
                <a:gd name="T32" fmla="*/ 41 w 74"/>
                <a:gd name="T33" fmla="*/ 0 h 83"/>
                <a:gd name="T34" fmla="*/ 34 w 74"/>
                <a:gd name="T35" fmla="*/ 0 h 83"/>
                <a:gd name="T36" fmla="*/ 26 w 74"/>
                <a:gd name="T37" fmla="*/ 1 h 83"/>
                <a:gd name="T38" fmla="*/ 20 w 74"/>
                <a:gd name="T39" fmla="*/ 4 h 83"/>
                <a:gd name="T40" fmla="*/ 13 w 74"/>
                <a:gd name="T41" fmla="*/ 9 h 83"/>
                <a:gd name="T42" fmla="*/ 9 w 74"/>
                <a:gd name="T43" fmla="*/ 15 h 83"/>
                <a:gd name="T44" fmla="*/ 4 w 74"/>
                <a:gd name="T45" fmla="*/ 22 h 83"/>
                <a:gd name="T46" fmla="*/ 1 w 74"/>
                <a:gd name="T47" fmla="*/ 29 h 83"/>
                <a:gd name="T48" fmla="*/ 0 w 74"/>
                <a:gd name="T49" fmla="*/ 38 h 83"/>
                <a:gd name="T50" fmla="*/ 0 w 74"/>
                <a:gd name="T51" fmla="*/ 46 h 83"/>
                <a:gd name="T52" fmla="*/ 1 w 74"/>
                <a:gd name="T53" fmla="*/ 54 h 83"/>
                <a:gd name="T54" fmla="*/ 4 w 74"/>
                <a:gd name="T55" fmla="*/ 62 h 83"/>
                <a:gd name="T56" fmla="*/ 8 w 74"/>
                <a:gd name="T57" fmla="*/ 69 h 83"/>
                <a:gd name="T58" fmla="*/ 12 w 74"/>
                <a:gd name="T59" fmla="*/ 74 h 83"/>
                <a:gd name="T60" fmla="*/ 19 w 74"/>
                <a:gd name="T61" fmla="*/ 78 h 83"/>
                <a:gd name="T62" fmla="*/ 26 w 74"/>
                <a:gd name="T63" fmla="*/ 82 h 83"/>
                <a:gd name="T64" fmla="*/ 33 w 7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">
                  <a:moveTo>
                    <a:pt x="33" y="83"/>
                  </a:moveTo>
                  <a:lnTo>
                    <a:pt x="41" y="83"/>
                  </a:lnTo>
                  <a:lnTo>
                    <a:pt x="48" y="82"/>
                  </a:lnTo>
                  <a:lnTo>
                    <a:pt x="55" y="78"/>
                  </a:lnTo>
                  <a:lnTo>
                    <a:pt x="61" y="74"/>
                  </a:lnTo>
                  <a:lnTo>
                    <a:pt x="65" y="68"/>
                  </a:lnTo>
                  <a:lnTo>
                    <a:pt x="70" y="61"/>
                  </a:lnTo>
                  <a:lnTo>
                    <a:pt x="73" y="54"/>
                  </a:lnTo>
                  <a:lnTo>
                    <a:pt x="74" y="45"/>
                  </a:lnTo>
                  <a:lnTo>
                    <a:pt x="74" y="37"/>
                  </a:lnTo>
                  <a:lnTo>
                    <a:pt x="73" y="29"/>
                  </a:lnTo>
                  <a:lnTo>
                    <a:pt x="70" y="21"/>
                  </a:lnTo>
                  <a:lnTo>
                    <a:pt x="66" y="14"/>
                  </a:lnTo>
                  <a:lnTo>
                    <a:pt x="62" y="9"/>
                  </a:lnTo>
                  <a:lnTo>
                    <a:pt x="55" y="4"/>
                  </a:lnTo>
                  <a:lnTo>
                    <a:pt x="48" y="1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20" y="4"/>
                  </a:lnTo>
                  <a:lnTo>
                    <a:pt x="13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4"/>
                  </a:lnTo>
                  <a:lnTo>
                    <a:pt x="19" y="78"/>
                  </a:lnTo>
                  <a:lnTo>
                    <a:pt x="26" y="82"/>
                  </a:lnTo>
                  <a:lnTo>
                    <a:pt x="33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5049952" y="2466350"/>
              <a:ext cx="15817" cy="17482"/>
            </a:xfrm>
            <a:custGeom>
              <a:avLst/>
              <a:gdLst>
                <a:gd name="T0" fmla="*/ 41 w 75"/>
                <a:gd name="T1" fmla="*/ 0 h 84"/>
                <a:gd name="T2" fmla="*/ 33 w 75"/>
                <a:gd name="T3" fmla="*/ 0 h 84"/>
                <a:gd name="T4" fmla="*/ 26 w 75"/>
                <a:gd name="T5" fmla="*/ 1 h 84"/>
                <a:gd name="T6" fmla="*/ 19 w 75"/>
                <a:gd name="T7" fmla="*/ 4 h 84"/>
                <a:gd name="T8" fmla="*/ 14 w 75"/>
                <a:gd name="T9" fmla="*/ 9 h 84"/>
                <a:gd name="T10" fmla="*/ 9 w 75"/>
                <a:gd name="T11" fmla="*/ 15 h 84"/>
                <a:gd name="T12" fmla="*/ 4 w 75"/>
                <a:gd name="T13" fmla="*/ 22 h 84"/>
                <a:gd name="T14" fmla="*/ 1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4 h 84"/>
                <a:gd name="T22" fmla="*/ 4 w 75"/>
                <a:gd name="T23" fmla="*/ 62 h 84"/>
                <a:gd name="T24" fmla="*/ 8 w 75"/>
                <a:gd name="T25" fmla="*/ 69 h 84"/>
                <a:gd name="T26" fmla="*/ 12 w 75"/>
                <a:gd name="T27" fmla="*/ 75 h 84"/>
                <a:gd name="T28" fmla="*/ 19 w 75"/>
                <a:gd name="T29" fmla="*/ 79 h 84"/>
                <a:gd name="T30" fmla="*/ 26 w 75"/>
                <a:gd name="T31" fmla="*/ 83 h 84"/>
                <a:gd name="T32" fmla="*/ 33 w 75"/>
                <a:gd name="T33" fmla="*/ 84 h 84"/>
                <a:gd name="T34" fmla="*/ 41 w 75"/>
                <a:gd name="T35" fmla="*/ 84 h 84"/>
                <a:gd name="T36" fmla="*/ 48 w 75"/>
                <a:gd name="T37" fmla="*/ 82 h 84"/>
                <a:gd name="T38" fmla="*/ 55 w 75"/>
                <a:gd name="T39" fmla="*/ 78 h 84"/>
                <a:gd name="T40" fmla="*/ 61 w 75"/>
                <a:gd name="T41" fmla="*/ 73 h 84"/>
                <a:gd name="T42" fmla="*/ 65 w 75"/>
                <a:gd name="T43" fmla="*/ 68 h 84"/>
                <a:gd name="T44" fmla="*/ 70 w 75"/>
                <a:gd name="T45" fmla="*/ 61 h 84"/>
                <a:gd name="T46" fmla="*/ 73 w 75"/>
                <a:gd name="T47" fmla="*/ 54 h 84"/>
                <a:gd name="T48" fmla="*/ 75 w 75"/>
                <a:gd name="T49" fmla="*/ 45 h 84"/>
                <a:gd name="T50" fmla="*/ 75 w 75"/>
                <a:gd name="T51" fmla="*/ 37 h 84"/>
                <a:gd name="T52" fmla="*/ 73 w 75"/>
                <a:gd name="T53" fmla="*/ 29 h 84"/>
                <a:gd name="T54" fmla="*/ 70 w 75"/>
                <a:gd name="T55" fmla="*/ 20 h 84"/>
                <a:gd name="T56" fmla="*/ 67 w 75"/>
                <a:gd name="T57" fmla="*/ 15 h 84"/>
                <a:gd name="T58" fmla="*/ 62 w 75"/>
                <a:gd name="T59" fmla="*/ 9 h 84"/>
                <a:gd name="T60" fmla="*/ 55 w 75"/>
                <a:gd name="T61" fmla="*/ 4 h 84"/>
                <a:gd name="T62" fmla="*/ 48 w 75"/>
                <a:gd name="T63" fmla="*/ 1 h 84"/>
                <a:gd name="T64" fmla="*/ 41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1" y="0"/>
                  </a:moveTo>
                  <a:lnTo>
                    <a:pt x="33" y="0"/>
                  </a:lnTo>
                  <a:lnTo>
                    <a:pt x="26" y="1"/>
                  </a:lnTo>
                  <a:lnTo>
                    <a:pt x="19" y="4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5" y="78"/>
                  </a:lnTo>
                  <a:lnTo>
                    <a:pt x="61" y="73"/>
                  </a:lnTo>
                  <a:lnTo>
                    <a:pt x="65" y="68"/>
                  </a:lnTo>
                  <a:lnTo>
                    <a:pt x="70" y="61"/>
                  </a:lnTo>
                  <a:lnTo>
                    <a:pt x="73" y="54"/>
                  </a:lnTo>
                  <a:lnTo>
                    <a:pt x="75" y="45"/>
                  </a:lnTo>
                  <a:lnTo>
                    <a:pt x="75" y="37"/>
                  </a:lnTo>
                  <a:lnTo>
                    <a:pt x="73" y="29"/>
                  </a:lnTo>
                  <a:lnTo>
                    <a:pt x="70" y="20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5" y="4"/>
                  </a:lnTo>
                  <a:lnTo>
                    <a:pt x="48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5025810" y="2456776"/>
              <a:ext cx="15401" cy="17482"/>
            </a:xfrm>
            <a:custGeom>
              <a:avLst/>
              <a:gdLst>
                <a:gd name="T0" fmla="*/ 0 w 75"/>
                <a:gd name="T1" fmla="*/ 38 h 85"/>
                <a:gd name="T2" fmla="*/ 0 w 75"/>
                <a:gd name="T3" fmla="*/ 47 h 85"/>
                <a:gd name="T4" fmla="*/ 1 w 75"/>
                <a:gd name="T5" fmla="*/ 55 h 85"/>
                <a:gd name="T6" fmla="*/ 4 w 75"/>
                <a:gd name="T7" fmla="*/ 63 h 85"/>
                <a:gd name="T8" fmla="*/ 8 w 75"/>
                <a:gd name="T9" fmla="*/ 70 h 85"/>
                <a:gd name="T10" fmla="*/ 13 w 75"/>
                <a:gd name="T11" fmla="*/ 75 h 85"/>
                <a:gd name="T12" fmla="*/ 19 w 75"/>
                <a:gd name="T13" fmla="*/ 80 h 85"/>
                <a:gd name="T14" fmla="*/ 26 w 75"/>
                <a:gd name="T15" fmla="*/ 83 h 85"/>
                <a:gd name="T16" fmla="*/ 32 w 75"/>
                <a:gd name="T17" fmla="*/ 85 h 85"/>
                <a:gd name="T18" fmla="*/ 40 w 75"/>
                <a:gd name="T19" fmla="*/ 85 h 85"/>
                <a:gd name="T20" fmla="*/ 47 w 75"/>
                <a:gd name="T21" fmla="*/ 82 h 85"/>
                <a:gd name="T22" fmla="*/ 54 w 75"/>
                <a:gd name="T23" fmla="*/ 80 h 85"/>
                <a:gd name="T24" fmla="*/ 61 w 75"/>
                <a:gd name="T25" fmla="*/ 75 h 85"/>
                <a:gd name="T26" fmla="*/ 66 w 75"/>
                <a:gd name="T27" fmla="*/ 70 h 85"/>
                <a:gd name="T28" fmla="*/ 70 w 75"/>
                <a:gd name="T29" fmla="*/ 63 h 85"/>
                <a:gd name="T30" fmla="*/ 74 w 75"/>
                <a:gd name="T31" fmla="*/ 55 h 85"/>
                <a:gd name="T32" fmla="*/ 75 w 75"/>
                <a:gd name="T33" fmla="*/ 47 h 85"/>
                <a:gd name="T34" fmla="*/ 75 w 75"/>
                <a:gd name="T35" fmla="*/ 38 h 85"/>
                <a:gd name="T36" fmla="*/ 74 w 75"/>
                <a:gd name="T37" fmla="*/ 30 h 85"/>
                <a:gd name="T38" fmla="*/ 70 w 75"/>
                <a:gd name="T39" fmla="*/ 22 h 85"/>
                <a:gd name="T40" fmla="*/ 67 w 75"/>
                <a:gd name="T41" fmla="*/ 15 h 85"/>
                <a:gd name="T42" fmla="*/ 62 w 75"/>
                <a:gd name="T43" fmla="*/ 10 h 85"/>
                <a:gd name="T44" fmla="*/ 55 w 75"/>
                <a:gd name="T45" fmla="*/ 5 h 85"/>
                <a:gd name="T46" fmla="*/ 49 w 75"/>
                <a:gd name="T47" fmla="*/ 2 h 85"/>
                <a:gd name="T48" fmla="*/ 42 w 75"/>
                <a:gd name="T49" fmla="*/ 0 h 85"/>
                <a:gd name="T50" fmla="*/ 34 w 75"/>
                <a:gd name="T51" fmla="*/ 0 h 85"/>
                <a:gd name="T52" fmla="*/ 27 w 75"/>
                <a:gd name="T53" fmla="*/ 2 h 85"/>
                <a:gd name="T54" fmla="*/ 20 w 75"/>
                <a:gd name="T55" fmla="*/ 5 h 85"/>
                <a:gd name="T56" fmla="*/ 14 w 75"/>
                <a:gd name="T57" fmla="*/ 10 h 85"/>
                <a:gd name="T58" fmla="*/ 9 w 75"/>
                <a:gd name="T59" fmla="*/ 15 h 85"/>
                <a:gd name="T60" fmla="*/ 5 w 75"/>
                <a:gd name="T61" fmla="*/ 22 h 85"/>
                <a:gd name="T62" fmla="*/ 1 w 75"/>
                <a:gd name="T63" fmla="*/ 30 h 85"/>
                <a:gd name="T64" fmla="*/ 0 w 75"/>
                <a:gd name="T65" fmla="*/ 3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5">
                  <a:moveTo>
                    <a:pt x="0" y="38"/>
                  </a:moveTo>
                  <a:lnTo>
                    <a:pt x="0" y="47"/>
                  </a:lnTo>
                  <a:lnTo>
                    <a:pt x="1" y="55"/>
                  </a:lnTo>
                  <a:lnTo>
                    <a:pt x="4" y="63"/>
                  </a:lnTo>
                  <a:lnTo>
                    <a:pt x="8" y="70"/>
                  </a:lnTo>
                  <a:lnTo>
                    <a:pt x="13" y="75"/>
                  </a:lnTo>
                  <a:lnTo>
                    <a:pt x="19" y="80"/>
                  </a:lnTo>
                  <a:lnTo>
                    <a:pt x="26" y="83"/>
                  </a:lnTo>
                  <a:lnTo>
                    <a:pt x="32" y="85"/>
                  </a:lnTo>
                  <a:lnTo>
                    <a:pt x="40" y="85"/>
                  </a:lnTo>
                  <a:lnTo>
                    <a:pt x="47" y="82"/>
                  </a:lnTo>
                  <a:lnTo>
                    <a:pt x="54" y="80"/>
                  </a:lnTo>
                  <a:lnTo>
                    <a:pt x="61" y="75"/>
                  </a:lnTo>
                  <a:lnTo>
                    <a:pt x="66" y="70"/>
                  </a:lnTo>
                  <a:lnTo>
                    <a:pt x="70" y="63"/>
                  </a:lnTo>
                  <a:lnTo>
                    <a:pt x="74" y="55"/>
                  </a:lnTo>
                  <a:lnTo>
                    <a:pt x="75" y="47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20" y="5"/>
                  </a:lnTo>
                  <a:lnTo>
                    <a:pt x="14" y="10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34"/>
            <p:cNvSpPr>
              <a:spLocks/>
            </p:cNvSpPr>
            <p:nvPr/>
          </p:nvSpPr>
          <p:spPr bwMode="auto">
            <a:xfrm>
              <a:off x="5002084" y="2447203"/>
              <a:ext cx="15401" cy="17482"/>
            </a:xfrm>
            <a:custGeom>
              <a:avLst/>
              <a:gdLst>
                <a:gd name="T0" fmla="*/ 43 w 75"/>
                <a:gd name="T1" fmla="*/ 0 h 84"/>
                <a:gd name="T2" fmla="*/ 35 w 75"/>
                <a:gd name="T3" fmla="*/ 0 h 84"/>
                <a:gd name="T4" fmla="*/ 28 w 75"/>
                <a:gd name="T5" fmla="*/ 2 h 84"/>
                <a:gd name="T6" fmla="*/ 21 w 75"/>
                <a:gd name="T7" fmla="*/ 5 h 84"/>
                <a:gd name="T8" fmla="*/ 15 w 75"/>
                <a:gd name="T9" fmla="*/ 10 h 84"/>
                <a:gd name="T10" fmla="*/ 9 w 75"/>
                <a:gd name="T11" fmla="*/ 15 h 84"/>
                <a:gd name="T12" fmla="*/ 6 w 75"/>
                <a:gd name="T13" fmla="*/ 22 h 84"/>
                <a:gd name="T14" fmla="*/ 2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5 h 84"/>
                <a:gd name="T22" fmla="*/ 5 w 75"/>
                <a:gd name="T23" fmla="*/ 63 h 84"/>
                <a:gd name="T24" fmla="*/ 8 w 75"/>
                <a:gd name="T25" fmla="*/ 70 h 84"/>
                <a:gd name="T26" fmla="*/ 13 w 75"/>
                <a:gd name="T27" fmla="*/ 75 h 84"/>
                <a:gd name="T28" fmla="*/ 20 w 75"/>
                <a:gd name="T29" fmla="*/ 80 h 84"/>
                <a:gd name="T30" fmla="*/ 27 w 75"/>
                <a:gd name="T31" fmla="*/ 83 h 84"/>
                <a:gd name="T32" fmla="*/ 34 w 75"/>
                <a:gd name="T33" fmla="*/ 84 h 84"/>
                <a:gd name="T34" fmla="*/ 42 w 75"/>
                <a:gd name="T35" fmla="*/ 84 h 84"/>
                <a:gd name="T36" fmla="*/ 48 w 75"/>
                <a:gd name="T37" fmla="*/ 82 h 84"/>
                <a:gd name="T38" fmla="*/ 55 w 75"/>
                <a:gd name="T39" fmla="*/ 80 h 84"/>
                <a:gd name="T40" fmla="*/ 61 w 75"/>
                <a:gd name="T41" fmla="*/ 75 h 84"/>
                <a:gd name="T42" fmla="*/ 66 w 75"/>
                <a:gd name="T43" fmla="*/ 70 h 84"/>
                <a:gd name="T44" fmla="*/ 70 w 75"/>
                <a:gd name="T45" fmla="*/ 63 h 84"/>
                <a:gd name="T46" fmla="*/ 74 w 75"/>
                <a:gd name="T47" fmla="*/ 55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2 w 75"/>
                <a:gd name="T55" fmla="*/ 22 h 84"/>
                <a:gd name="T56" fmla="*/ 68 w 75"/>
                <a:gd name="T57" fmla="*/ 15 h 84"/>
                <a:gd name="T58" fmla="*/ 62 w 75"/>
                <a:gd name="T59" fmla="*/ 10 h 84"/>
                <a:gd name="T60" fmla="*/ 57 w 75"/>
                <a:gd name="T61" fmla="*/ 5 h 84"/>
                <a:gd name="T62" fmla="*/ 50 w 75"/>
                <a:gd name="T63" fmla="*/ 2 h 84"/>
                <a:gd name="T64" fmla="*/ 43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3" y="0"/>
                  </a:moveTo>
                  <a:lnTo>
                    <a:pt x="35" y="0"/>
                  </a:lnTo>
                  <a:lnTo>
                    <a:pt x="28" y="2"/>
                  </a:lnTo>
                  <a:lnTo>
                    <a:pt x="21" y="5"/>
                  </a:lnTo>
                  <a:lnTo>
                    <a:pt x="15" y="10"/>
                  </a:lnTo>
                  <a:lnTo>
                    <a:pt x="9" y="15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5"/>
                  </a:lnTo>
                  <a:lnTo>
                    <a:pt x="5" y="63"/>
                  </a:lnTo>
                  <a:lnTo>
                    <a:pt x="8" y="70"/>
                  </a:lnTo>
                  <a:lnTo>
                    <a:pt x="13" y="75"/>
                  </a:lnTo>
                  <a:lnTo>
                    <a:pt x="20" y="80"/>
                  </a:lnTo>
                  <a:lnTo>
                    <a:pt x="27" y="83"/>
                  </a:lnTo>
                  <a:lnTo>
                    <a:pt x="34" y="84"/>
                  </a:lnTo>
                  <a:lnTo>
                    <a:pt x="42" y="84"/>
                  </a:lnTo>
                  <a:lnTo>
                    <a:pt x="48" y="82"/>
                  </a:lnTo>
                  <a:lnTo>
                    <a:pt x="55" y="80"/>
                  </a:lnTo>
                  <a:lnTo>
                    <a:pt x="61" y="75"/>
                  </a:lnTo>
                  <a:lnTo>
                    <a:pt x="66" y="70"/>
                  </a:lnTo>
                  <a:lnTo>
                    <a:pt x="70" y="63"/>
                  </a:lnTo>
                  <a:lnTo>
                    <a:pt x="74" y="55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2" y="22"/>
                  </a:lnTo>
                  <a:lnTo>
                    <a:pt x="68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5047455" y="2442208"/>
              <a:ext cx="15401" cy="17482"/>
            </a:xfrm>
            <a:custGeom>
              <a:avLst/>
              <a:gdLst>
                <a:gd name="T0" fmla="*/ 32 w 75"/>
                <a:gd name="T1" fmla="*/ 83 h 83"/>
                <a:gd name="T2" fmla="*/ 40 w 75"/>
                <a:gd name="T3" fmla="*/ 83 h 83"/>
                <a:gd name="T4" fmla="*/ 47 w 75"/>
                <a:gd name="T5" fmla="*/ 82 h 83"/>
                <a:gd name="T6" fmla="*/ 54 w 75"/>
                <a:gd name="T7" fmla="*/ 79 h 83"/>
                <a:gd name="T8" fmla="*/ 61 w 75"/>
                <a:gd name="T9" fmla="*/ 74 h 83"/>
                <a:gd name="T10" fmla="*/ 66 w 75"/>
                <a:gd name="T11" fmla="*/ 68 h 83"/>
                <a:gd name="T12" fmla="*/ 70 w 75"/>
                <a:gd name="T13" fmla="*/ 61 h 83"/>
                <a:gd name="T14" fmla="*/ 74 w 75"/>
                <a:gd name="T15" fmla="*/ 54 h 83"/>
                <a:gd name="T16" fmla="*/ 75 w 75"/>
                <a:gd name="T17" fmla="*/ 45 h 83"/>
                <a:gd name="T18" fmla="*/ 75 w 75"/>
                <a:gd name="T19" fmla="*/ 37 h 83"/>
                <a:gd name="T20" fmla="*/ 74 w 75"/>
                <a:gd name="T21" fmla="*/ 29 h 83"/>
                <a:gd name="T22" fmla="*/ 70 w 75"/>
                <a:gd name="T23" fmla="*/ 21 h 83"/>
                <a:gd name="T24" fmla="*/ 67 w 75"/>
                <a:gd name="T25" fmla="*/ 14 h 83"/>
                <a:gd name="T26" fmla="*/ 62 w 75"/>
                <a:gd name="T27" fmla="*/ 10 h 83"/>
                <a:gd name="T28" fmla="*/ 55 w 75"/>
                <a:gd name="T29" fmla="*/ 5 h 83"/>
                <a:gd name="T30" fmla="*/ 48 w 75"/>
                <a:gd name="T31" fmla="*/ 1 h 83"/>
                <a:gd name="T32" fmla="*/ 41 w 75"/>
                <a:gd name="T33" fmla="*/ 0 h 83"/>
                <a:gd name="T34" fmla="*/ 33 w 75"/>
                <a:gd name="T35" fmla="*/ 0 h 83"/>
                <a:gd name="T36" fmla="*/ 27 w 75"/>
                <a:gd name="T37" fmla="*/ 1 h 83"/>
                <a:gd name="T38" fmla="*/ 20 w 75"/>
                <a:gd name="T39" fmla="*/ 5 h 83"/>
                <a:gd name="T40" fmla="*/ 14 w 75"/>
                <a:gd name="T41" fmla="*/ 10 h 83"/>
                <a:gd name="T42" fmla="*/ 9 w 75"/>
                <a:gd name="T43" fmla="*/ 15 h 83"/>
                <a:gd name="T44" fmla="*/ 5 w 75"/>
                <a:gd name="T45" fmla="*/ 22 h 83"/>
                <a:gd name="T46" fmla="*/ 1 w 75"/>
                <a:gd name="T47" fmla="*/ 29 h 83"/>
                <a:gd name="T48" fmla="*/ 0 w 75"/>
                <a:gd name="T49" fmla="*/ 38 h 83"/>
                <a:gd name="T50" fmla="*/ 0 w 75"/>
                <a:gd name="T51" fmla="*/ 46 h 83"/>
                <a:gd name="T52" fmla="*/ 1 w 75"/>
                <a:gd name="T53" fmla="*/ 54 h 83"/>
                <a:gd name="T54" fmla="*/ 3 w 75"/>
                <a:gd name="T55" fmla="*/ 63 h 83"/>
                <a:gd name="T56" fmla="*/ 8 w 75"/>
                <a:gd name="T57" fmla="*/ 69 h 83"/>
                <a:gd name="T58" fmla="*/ 13 w 75"/>
                <a:gd name="T59" fmla="*/ 74 h 83"/>
                <a:gd name="T60" fmla="*/ 18 w 75"/>
                <a:gd name="T61" fmla="*/ 79 h 83"/>
                <a:gd name="T62" fmla="*/ 25 w 75"/>
                <a:gd name="T63" fmla="*/ 82 h 83"/>
                <a:gd name="T64" fmla="*/ 32 w 75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32" y="83"/>
                  </a:moveTo>
                  <a:lnTo>
                    <a:pt x="40" y="83"/>
                  </a:lnTo>
                  <a:lnTo>
                    <a:pt x="47" y="82"/>
                  </a:lnTo>
                  <a:lnTo>
                    <a:pt x="54" y="79"/>
                  </a:lnTo>
                  <a:lnTo>
                    <a:pt x="61" y="74"/>
                  </a:lnTo>
                  <a:lnTo>
                    <a:pt x="66" y="68"/>
                  </a:lnTo>
                  <a:lnTo>
                    <a:pt x="70" y="61"/>
                  </a:lnTo>
                  <a:lnTo>
                    <a:pt x="74" y="54"/>
                  </a:lnTo>
                  <a:lnTo>
                    <a:pt x="75" y="45"/>
                  </a:lnTo>
                  <a:lnTo>
                    <a:pt x="75" y="37"/>
                  </a:lnTo>
                  <a:lnTo>
                    <a:pt x="74" y="29"/>
                  </a:lnTo>
                  <a:lnTo>
                    <a:pt x="70" y="21"/>
                  </a:lnTo>
                  <a:lnTo>
                    <a:pt x="67" y="14"/>
                  </a:lnTo>
                  <a:lnTo>
                    <a:pt x="62" y="10"/>
                  </a:lnTo>
                  <a:lnTo>
                    <a:pt x="55" y="5"/>
                  </a:lnTo>
                  <a:lnTo>
                    <a:pt x="48" y="1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10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3"/>
                  </a:lnTo>
                  <a:lnTo>
                    <a:pt x="8" y="69"/>
                  </a:lnTo>
                  <a:lnTo>
                    <a:pt x="13" y="74"/>
                  </a:lnTo>
                  <a:lnTo>
                    <a:pt x="18" y="79"/>
                  </a:lnTo>
                  <a:lnTo>
                    <a:pt x="25" y="82"/>
                  </a:lnTo>
                  <a:lnTo>
                    <a:pt x="32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5014571" y="2511304"/>
              <a:ext cx="42873" cy="28721"/>
            </a:xfrm>
            <a:custGeom>
              <a:avLst/>
              <a:gdLst>
                <a:gd name="T0" fmla="*/ 122 w 206"/>
                <a:gd name="T1" fmla="*/ 8 h 138"/>
                <a:gd name="T2" fmla="*/ 101 w 206"/>
                <a:gd name="T3" fmla="*/ 2 h 138"/>
                <a:gd name="T4" fmla="*/ 82 w 206"/>
                <a:gd name="T5" fmla="*/ 0 h 138"/>
                <a:gd name="T6" fmla="*/ 62 w 206"/>
                <a:gd name="T7" fmla="*/ 0 h 138"/>
                <a:gd name="T8" fmla="*/ 45 w 206"/>
                <a:gd name="T9" fmla="*/ 4 h 138"/>
                <a:gd name="T10" fmla="*/ 30 w 206"/>
                <a:gd name="T11" fmla="*/ 8 h 138"/>
                <a:gd name="T12" fmla="*/ 17 w 206"/>
                <a:gd name="T13" fmla="*/ 16 h 138"/>
                <a:gd name="T14" fmla="*/ 8 w 206"/>
                <a:gd name="T15" fmla="*/ 25 h 138"/>
                <a:gd name="T16" fmla="*/ 2 w 206"/>
                <a:gd name="T17" fmla="*/ 37 h 138"/>
                <a:gd name="T18" fmla="*/ 0 w 206"/>
                <a:gd name="T19" fmla="*/ 50 h 138"/>
                <a:gd name="T20" fmla="*/ 2 w 206"/>
                <a:gd name="T21" fmla="*/ 63 h 138"/>
                <a:gd name="T22" fmla="*/ 9 w 206"/>
                <a:gd name="T23" fmla="*/ 77 h 138"/>
                <a:gd name="T24" fmla="*/ 18 w 206"/>
                <a:gd name="T25" fmla="*/ 90 h 138"/>
                <a:gd name="T26" fmla="*/ 30 w 206"/>
                <a:gd name="T27" fmla="*/ 103 h 138"/>
                <a:gd name="T28" fmla="*/ 46 w 206"/>
                <a:gd name="T29" fmla="*/ 113 h 138"/>
                <a:gd name="T30" fmla="*/ 63 w 206"/>
                <a:gd name="T31" fmla="*/ 122 h 138"/>
                <a:gd name="T32" fmla="*/ 83 w 206"/>
                <a:gd name="T33" fmla="*/ 130 h 138"/>
                <a:gd name="T34" fmla="*/ 104 w 206"/>
                <a:gd name="T35" fmla="*/ 136 h 138"/>
                <a:gd name="T36" fmla="*/ 124 w 206"/>
                <a:gd name="T37" fmla="*/ 138 h 138"/>
                <a:gd name="T38" fmla="*/ 143 w 206"/>
                <a:gd name="T39" fmla="*/ 138 h 138"/>
                <a:gd name="T40" fmla="*/ 160 w 206"/>
                <a:gd name="T41" fmla="*/ 135 h 138"/>
                <a:gd name="T42" fmla="*/ 175 w 206"/>
                <a:gd name="T43" fmla="*/ 130 h 138"/>
                <a:gd name="T44" fmla="*/ 188 w 206"/>
                <a:gd name="T45" fmla="*/ 122 h 138"/>
                <a:gd name="T46" fmla="*/ 198 w 206"/>
                <a:gd name="T47" fmla="*/ 113 h 138"/>
                <a:gd name="T48" fmla="*/ 204 w 206"/>
                <a:gd name="T49" fmla="*/ 102 h 138"/>
                <a:gd name="T50" fmla="*/ 206 w 206"/>
                <a:gd name="T51" fmla="*/ 89 h 138"/>
                <a:gd name="T52" fmla="*/ 204 w 206"/>
                <a:gd name="T53" fmla="*/ 75 h 138"/>
                <a:gd name="T54" fmla="*/ 197 w 206"/>
                <a:gd name="T55" fmla="*/ 61 h 138"/>
                <a:gd name="T56" fmla="*/ 188 w 206"/>
                <a:gd name="T57" fmla="*/ 48 h 138"/>
                <a:gd name="T58" fmla="*/ 175 w 206"/>
                <a:gd name="T59" fmla="*/ 36 h 138"/>
                <a:gd name="T60" fmla="*/ 160 w 206"/>
                <a:gd name="T61" fmla="*/ 25 h 138"/>
                <a:gd name="T62" fmla="*/ 142 w 206"/>
                <a:gd name="T63" fmla="*/ 16 h 138"/>
                <a:gd name="T64" fmla="*/ 122 w 206"/>
                <a:gd name="T65" fmla="*/ 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6" h="138">
                  <a:moveTo>
                    <a:pt x="122" y="8"/>
                  </a:moveTo>
                  <a:lnTo>
                    <a:pt x="101" y="2"/>
                  </a:lnTo>
                  <a:lnTo>
                    <a:pt x="82" y="0"/>
                  </a:lnTo>
                  <a:lnTo>
                    <a:pt x="62" y="0"/>
                  </a:lnTo>
                  <a:lnTo>
                    <a:pt x="45" y="4"/>
                  </a:lnTo>
                  <a:lnTo>
                    <a:pt x="30" y="8"/>
                  </a:lnTo>
                  <a:lnTo>
                    <a:pt x="17" y="16"/>
                  </a:lnTo>
                  <a:lnTo>
                    <a:pt x="8" y="25"/>
                  </a:lnTo>
                  <a:lnTo>
                    <a:pt x="2" y="37"/>
                  </a:lnTo>
                  <a:lnTo>
                    <a:pt x="0" y="50"/>
                  </a:lnTo>
                  <a:lnTo>
                    <a:pt x="2" y="63"/>
                  </a:lnTo>
                  <a:lnTo>
                    <a:pt x="9" y="77"/>
                  </a:lnTo>
                  <a:lnTo>
                    <a:pt x="18" y="90"/>
                  </a:lnTo>
                  <a:lnTo>
                    <a:pt x="30" y="103"/>
                  </a:lnTo>
                  <a:lnTo>
                    <a:pt x="46" y="113"/>
                  </a:lnTo>
                  <a:lnTo>
                    <a:pt x="63" y="122"/>
                  </a:lnTo>
                  <a:lnTo>
                    <a:pt x="83" y="130"/>
                  </a:lnTo>
                  <a:lnTo>
                    <a:pt x="104" y="136"/>
                  </a:lnTo>
                  <a:lnTo>
                    <a:pt x="124" y="138"/>
                  </a:lnTo>
                  <a:lnTo>
                    <a:pt x="143" y="138"/>
                  </a:lnTo>
                  <a:lnTo>
                    <a:pt x="160" y="135"/>
                  </a:lnTo>
                  <a:lnTo>
                    <a:pt x="175" y="130"/>
                  </a:lnTo>
                  <a:lnTo>
                    <a:pt x="188" y="122"/>
                  </a:lnTo>
                  <a:lnTo>
                    <a:pt x="198" y="113"/>
                  </a:lnTo>
                  <a:lnTo>
                    <a:pt x="204" y="102"/>
                  </a:lnTo>
                  <a:lnTo>
                    <a:pt x="206" y="89"/>
                  </a:lnTo>
                  <a:lnTo>
                    <a:pt x="204" y="75"/>
                  </a:lnTo>
                  <a:lnTo>
                    <a:pt x="197" y="61"/>
                  </a:lnTo>
                  <a:lnTo>
                    <a:pt x="188" y="48"/>
                  </a:lnTo>
                  <a:lnTo>
                    <a:pt x="175" y="36"/>
                  </a:lnTo>
                  <a:lnTo>
                    <a:pt x="160" y="25"/>
                  </a:lnTo>
                  <a:lnTo>
                    <a:pt x="142" y="16"/>
                  </a:lnTo>
                  <a:lnTo>
                    <a:pt x="12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8" name="Freeform 37"/>
            <p:cNvSpPr>
              <a:spLocks/>
            </p:cNvSpPr>
            <p:nvPr/>
          </p:nvSpPr>
          <p:spPr bwMode="auto">
            <a:xfrm>
              <a:off x="5094490" y="2458441"/>
              <a:ext cx="15401" cy="17066"/>
            </a:xfrm>
            <a:custGeom>
              <a:avLst/>
              <a:gdLst>
                <a:gd name="T0" fmla="*/ 75 w 75"/>
                <a:gd name="T1" fmla="*/ 44 h 83"/>
                <a:gd name="T2" fmla="*/ 75 w 75"/>
                <a:gd name="T3" fmla="*/ 36 h 83"/>
                <a:gd name="T4" fmla="*/ 74 w 75"/>
                <a:gd name="T5" fmla="*/ 28 h 83"/>
                <a:gd name="T6" fmla="*/ 71 w 75"/>
                <a:gd name="T7" fmla="*/ 20 h 83"/>
                <a:gd name="T8" fmla="*/ 67 w 75"/>
                <a:gd name="T9" fmla="*/ 13 h 83"/>
                <a:gd name="T10" fmla="*/ 62 w 75"/>
                <a:gd name="T11" fmla="*/ 9 h 83"/>
                <a:gd name="T12" fmla="*/ 56 w 75"/>
                <a:gd name="T13" fmla="*/ 4 h 83"/>
                <a:gd name="T14" fmla="*/ 49 w 75"/>
                <a:gd name="T15" fmla="*/ 1 h 83"/>
                <a:gd name="T16" fmla="*/ 42 w 75"/>
                <a:gd name="T17" fmla="*/ 0 h 83"/>
                <a:gd name="T18" fmla="*/ 34 w 75"/>
                <a:gd name="T19" fmla="*/ 0 h 83"/>
                <a:gd name="T20" fmla="*/ 27 w 75"/>
                <a:gd name="T21" fmla="*/ 1 h 83"/>
                <a:gd name="T22" fmla="*/ 21 w 75"/>
                <a:gd name="T23" fmla="*/ 4 h 83"/>
                <a:gd name="T24" fmla="*/ 15 w 75"/>
                <a:gd name="T25" fmla="*/ 9 h 83"/>
                <a:gd name="T26" fmla="*/ 9 w 75"/>
                <a:gd name="T27" fmla="*/ 15 h 83"/>
                <a:gd name="T28" fmla="*/ 4 w 75"/>
                <a:gd name="T29" fmla="*/ 21 h 83"/>
                <a:gd name="T30" fmla="*/ 1 w 75"/>
                <a:gd name="T31" fmla="*/ 28 h 83"/>
                <a:gd name="T32" fmla="*/ 0 w 75"/>
                <a:gd name="T33" fmla="*/ 38 h 83"/>
                <a:gd name="T34" fmla="*/ 0 w 75"/>
                <a:gd name="T35" fmla="*/ 46 h 83"/>
                <a:gd name="T36" fmla="*/ 1 w 75"/>
                <a:gd name="T37" fmla="*/ 54 h 83"/>
                <a:gd name="T38" fmla="*/ 4 w 75"/>
                <a:gd name="T39" fmla="*/ 62 h 83"/>
                <a:gd name="T40" fmla="*/ 8 w 75"/>
                <a:gd name="T41" fmla="*/ 69 h 83"/>
                <a:gd name="T42" fmla="*/ 13 w 75"/>
                <a:gd name="T43" fmla="*/ 73 h 83"/>
                <a:gd name="T44" fmla="*/ 19 w 75"/>
                <a:gd name="T45" fmla="*/ 78 h 83"/>
                <a:gd name="T46" fmla="*/ 26 w 75"/>
                <a:gd name="T47" fmla="*/ 81 h 83"/>
                <a:gd name="T48" fmla="*/ 33 w 75"/>
                <a:gd name="T49" fmla="*/ 83 h 83"/>
                <a:gd name="T50" fmla="*/ 41 w 75"/>
                <a:gd name="T51" fmla="*/ 83 h 83"/>
                <a:gd name="T52" fmla="*/ 48 w 75"/>
                <a:gd name="T53" fmla="*/ 81 h 83"/>
                <a:gd name="T54" fmla="*/ 55 w 75"/>
                <a:gd name="T55" fmla="*/ 78 h 83"/>
                <a:gd name="T56" fmla="*/ 61 w 75"/>
                <a:gd name="T57" fmla="*/ 73 h 83"/>
                <a:gd name="T58" fmla="*/ 66 w 75"/>
                <a:gd name="T59" fmla="*/ 68 h 83"/>
                <a:gd name="T60" fmla="*/ 70 w 75"/>
                <a:gd name="T61" fmla="*/ 61 h 83"/>
                <a:gd name="T62" fmla="*/ 74 w 75"/>
                <a:gd name="T63" fmla="*/ 54 h 83"/>
                <a:gd name="T64" fmla="*/ 75 w 75"/>
                <a:gd name="T65" fmla="*/ 4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75" y="44"/>
                  </a:moveTo>
                  <a:lnTo>
                    <a:pt x="75" y="36"/>
                  </a:lnTo>
                  <a:lnTo>
                    <a:pt x="74" y="28"/>
                  </a:lnTo>
                  <a:lnTo>
                    <a:pt x="71" y="20"/>
                  </a:lnTo>
                  <a:lnTo>
                    <a:pt x="67" y="13"/>
                  </a:lnTo>
                  <a:lnTo>
                    <a:pt x="62" y="9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1" y="4"/>
                  </a:lnTo>
                  <a:lnTo>
                    <a:pt x="15" y="9"/>
                  </a:lnTo>
                  <a:lnTo>
                    <a:pt x="9" y="15"/>
                  </a:lnTo>
                  <a:lnTo>
                    <a:pt x="4" y="21"/>
                  </a:lnTo>
                  <a:lnTo>
                    <a:pt x="1" y="28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3" y="73"/>
                  </a:lnTo>
                  <a:lnTo>
                    <a:pt x="19" y="78"/>
                  </a:lnTo>
                  <a:lnTo>
                    <a:pt x="26" y="81"/>
                  </a:lnTo>
                  <a:lnTo>
                    <a:pt x="33" y="83"/>
                  </a:lnTo>
                  <a:lnTo>
                    <a:pt x="41" y="83"/>
                  </a:lnTo>
                  <a:lnTo>
                    <a:pt x="48" y="81"/>
                  </a:lnTo>
                  <a:lnTo>
                    <a:pt x="55" y="78"/>
                  </a:lnTo>
                  <a:lnTo>
                    <a:pt x="61" y="73"/>
                  </a:lnTo>
                  <a:lnTo>
                    <a:pt x="66" y="68"/>
                  </a:lnTo>
                  <a:lnTo>
                    <a:pt x="70" y="61"/>
                  </a:lnTo>
                  <a:lnTo>
                    <a:pt x="74" y="54"/>
                  </a:lnTo>
                  <a:lnTo>
                    <a:pt x="7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9" name="Freeform 38"/>
            <p:cNvSpPr>
              <a:spLocks/>
            </p:cNvSpPr>
            <p:nvPr/>
          </p:nvSpPr>
          <p:spPr bwMode="auto">
            <a:xfrm>
              <a:off x="5070764" y="2450533"/>
              <a:ext cx="15401" cy="17482"/>
            </a:xfrm>
            <a:custGeom>
              <a:avLst/>
              <a:gdLst>
                <a:gd name="T0" fmla="*/ 33 w 75"/>
                <a:gd name="T1" fmla="*/ 84 h 84"/>
                <a:gd name="T2" fmla="*/ 41 w 75"/>
                <a:gd name="T3" fmla="*/ 84 h 84"/>
                <a:gd name="T4" fmla="*/ 48 w 75"/>
                <a:gd name="T5" fmla="*/ 81 h 84"/>
                <a:gd name="T6" fmla="*/ 55 w 75"/>
                <a:gd name="T7" fmla="*/ 79 h 84"/>
                <a:gd name="T8" fmla="*/ 61 w 75"/>
                <a:gd name="T9" fmla="*/ 74 h 84"/>
                <a:gd name="T10" fmla="*/ 65 w 75"/>
                <a:gd name="T11" fmla="*/ 69 h 84"/>
                <a:gd name="T12" fmla="*/ 70 w 75"/>
                <a:gd name="T13" fmla="*/ 62 h 84"/>
                <a:gd name="T14" fmla="*/ 74 w 75"/>
                <a:gd name="T15" fmla="*/ 54 h 84"/>
                <a:gd name="T16" fmla="*/ 75 w 75"/>
                <a:gd name="T17" fmla="*/ 46 h 84"/>
                <a:gd name="T18" fmla="*/ 75 w 75"/>
                <a:gd name="T19" fmla="*/ 38 h 84"/>
                <a:gd name="T20" fmla="*/ 74 w 75"/>
                <a:gd name="T21" fmla="*/ 29 h 84"/>
                <a:gd name="T22" fmla="*/ 71 w 75"/>
                <a:gd name="T23" fmla="*/ 21 h 84"/>
                <a:gd name="T24" fmla="*/ 67 w 75"/>
                <a:gd name="T25" fmla="*/ 14 h 84"/>
                <a:gd name="T26" fmla="*/ 62 w 75"/>
                <a:gd name="T27" fmla="*/ 9 h 84"/>
                <a:gd name="T28" fmla="*/ 56 w 75"/>
                <a:gd name="T29" fmla="*/ 4 h 84"/>
                <a:gd name="T30" fmla="*/ 49 w 75"/>
                <a:gd name="T31" fmla="*/ 1 h 84"/>
                <a:gd name="T32" fmla="*/ 42 w 75"/>
                <a:gd name="T33" fmla="*/ 0 h 84"/>
                <a:gd name="T34" fmla="*/ 34 w 75"/>
                <a:gd name="T35" fmla="*/ 0 h 84"/>
                <a:gd name="T36" fmla="*/ 27 w 75"/>
                <a:gd name="T37" fmla="*/ 2 h 84"/>
                <a:gd name="T38" fmla="*/ 21 w 75"/>
                <a:gd name="T39" fmla="*/ 5 h 84"/>
                <a:gd name="T40" fmla="*/ 15 w 75"/>
                <a:gd name="T41" fmla="*/ 10 h 84"/>
                <a:gd name="T42" fmla="*/ 9 w 75"/>
                <a:gd name="T43" fmla="*/ 16 h 84"/>
                <a:gd name="T44" fmla="*/ 4 w 75"/>
                <a:gd name="T45" fmla="*/ 21 h 84"/>
                <a:gd name="T46" fmla="*/ 1 w 75"/>
                <a:gd name="T47" fmla="*/ 29 h 84"/>
                <a:gd name="T48" fmla="*/ 0 w 75"/>
                <a:gd name="T49" fmla="*/ 38 h 84"/>
                <a:gd name="T50" fmla="*/ 0 w 75"/>
                <a:gd name="T51" fmla="*/ 47 h 84"/>
                <a:gd name="T52" fmla="*/ 1 w 75"/>
                <a:gd name="T53" fmla="*/ 55 h 84"/>
                <a:gd name="T54" fmla="*/ 4 w 75"/>
                <a:gd name="T55" fmla="*/ 62 h 84"/>
                <a:gd name="T56" fmla="*/ 8 w 75"/>
                <a:gd name="T57" fmla="*/ 69 h 84"/>
                <a:gd name="T58" fmla="*/ 12 w 75"/>
                <a:gd name="T59" fmla="*/ 74 h 84"/>
                <a:gd name="T60" fmla="*/ 19 w 75"/>
                <a:gd name="T61" fmla="*/ 79 h 84"/>
                <a:gd name="T62" fmla="*/ 26 w 75"/>
                <a:gd name="T63" fmla="*/ 82 h 84"/>
                <a:gd name="T64" fmla="*/ 33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3" y="84"/>
                  </a:moveTo>
                  <a:lnTo>
                    <a:pt x="41" y="84"/>
                  </a:lnTo>
                  <a:lnTo>
                    <a:pt x="48" y="81"/>
                  </a:lnTo>
                  <a:lnTo>
                    <a:pt x="55" y="79"/>
                  </a:lnTo>
                  <a:lnTo>
                    <a:pt x="61" y="74"/>
                  </a:lnTo>
                  <a:lnTo>
                    <a:pt x="65" y="69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29"/>
                  </a:lnTo>
                  <a:lnTo>
                    <a:pt x="71" y="21"/>
                  </a:lnTo>
                  <a:lnTo>
                    <a:pt x="67" y="14"/>
                  </a:lnTo>
                  <a:lnTo>
                    <a:pt x="62" y="9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21" y="5"/>
                  </a:lnTo>
                  <a:lnTo>
                    <a:pt x="15" y="10"/>
                  </a:lnTo>
                  <a:lnTo>
                    <a:pt x="9" y="16"/>
                  </a:lnTo>
                  <a:lnTo>
                    <a:pt x="4" y="21"/>
                  </a:lnTo>
                  <a:lnTo>
                    <a:pt x="1" y="29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4"/>
                  </a:lnTo>
                  <a:lnTo>
                    <a:pt x="19" y="79"/>
                  </a:lnTo>
                  <a:lnTo>
                    <a:pt x="26" y="82"/>
                  </a:lnTo>
                  <a:lnTo>
                    <a:pt x="3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" name="Freeform 39"/>
            <p:cNvSpPr>
              <a:spLocks/>
            </p:cNvSpPr>
            <p:nvPr/>
          </p:nvSpPr>
          <p:spPr bwMode="auto">
            <a:xfrm>
              <a:off x="5098653" y="2484665"/>
              <a:ext cx="15401" cy="17482"/>
            </a:xfrm>
            <a:custGeom>
              <a:avLst/>
              <a:gdLst>
                <a:gd name="T0" fmla="*/ 42 w 75"/>
                <a:gd name="T1" fmla="*/ 0 h 84"/>
                <a:gd name="T2" fmla="*/ 34 w 75"/>
                <a:gd name="T3" fmla="*/ 0 h 84"/>
                <a:gd name="T4" fmla="*/ 27 w 75"/>
                <a:gd name="T5" fmla="*/ 1 h 84"/>
                <a:gd name="T6" fmla="*/ 20 w 75"/>
                <a:gd name="T7" fmla="*/ 5 h 84"/>
                <a:gd name="T8" fmla="*/ 14 w 75"/>
                <a:gd name="T9" fmla="*/ 9 h 84"/>
                <a:gd name="T10" fmla="*/ 10 w 75"/>
                <a:gd name="T11" fmla="*/ 15 h 84"/>
                <a:gd name="T12" fmla="*/ 5 w 75"/>
                <a:gd name="T13" fmla="*/ 22 h 84"/>
                <a:gd name="T14" fmla="*/ 2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2 w 75"/>
                <a:gd name="T21" fmla="*/ 54 h 84"/>
                <a:gd name="T22" fmla="*/ 5 w 75"/>
                <a:gd name="T23" fmla="*/ 62 h 84"/>
                <a:gd name="T24" fmla="*/ 8 w 75"/>
                <a:gd name="T25" fmla="*/ 69 h 84"/>
                <a:gd name="T26" fmla="*/ 13 w 75"/>
                <a:gd name="T27" fmla="*/ 75 h 84"/>
                <a:gd name="T28" fmla="*/ 20 w 75"/>
                <a:gd name="T29" fmla="*/ 80 h 84"/>
                <a:gd name="T30" fmla="*/ 27 w 75"/>
                <a:gd name="T31" fmla="*/ 83 h 84"/>
                <a:gd name="T32" fmla="*/ 34 w 75"/>
                <a:gd name="T33" fmla="*/ 84 h 84"/>
                <a:gd name="T34" fmla="*/ 41 w 75"/>
                <a:gd name="T35" fmla="*/ 84 h 84"/>
                <a:gd name="T36" fmla="*/ 49 w 75"/>
                <a:gd name="T37" fmla="*/ 82 h 84"/>
                <a:gd name="T38" fmla="*/ 55 w 75"/>
                <a:gd name="T39" fmla="*/ 80 h 84"/>
                <a:gd name="T40" fmla="*/ 61 w 75"/>
                <a:gd name="T41" fmla="*/ 75 h 84"/>
                <a:gd name="T42" fmla="*/ 66 w 75"/>
                <a:gd name="T43" fmla="*/ 69 h 84"/>
                <a:gd name="T44" fmla="*/ 71 w 75"/>
                <a:gd name="T45" fmla="*/ 62 h 84"/>
                <a:gd name="T46" fmla="*/ 74 w 75"/>
                <a:gd name="T47" fmla="*/ 54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1 w 75"/>
                <a:gd name="T55" fmla="*/ 22 h 84"/>
                <a:gd name="T56" fmla="*/ 67 w 75"/>
                <a:gd name="T57" fmla="*/ 15 h 84"/>
                <a:gd name="T58" fmla="*/ 63 w 75"/>
                <a:gd name="T59" fmla="*/ 9 h 84"/>
                <a:gd name="T60" fmla="*/ 56 w 75"/>
                <a:gd name="T61" fmla="*/ 5 h 84"/>
                <a:gd name="T62" fmla="*/ 49 w 75"/>
                <a:gd name="T63" fmla="*/ 1 h 84"/>
                <a:gd name="T64" fmla="*/ 42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2" y="0"/>
                  </a:moveTo>
                  <a:lnTo>
                    <a:pt x="34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80"/>
                  </a:lnTo>
                  <a:lnTo>
                    <a:pt x="27" y="83"/>
                  </a:lnTo>
                  <a:lnTo>
                    <a:pt x="34" y="84"/>
                  </a:lnTo>
                  <a:lnTo>
                    <a:pt x="41" y="84"/>
                  </a:lnTo>
                  <a:lnTo>
                    <a:pt x="49" y="82"/>
                  </a:lnTo>
                  <a:lnTo>
                    <a:pt x="55" y="80"/>
                  </a:lnTo>
                  <a:lnTo>
                    <a:pt x="61" y="75"/>
                  </a:lnTo>
                  <a:lnTo>
                    <a:pt x="66" y="69"/>
                  </a:lnTo>
                  <a:lnTo>
                    <a:pt x="71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3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1" name="Freeform 40"/>
            <p:cNvSpPr>
              <a:spLocks/>
            </p:cNvSpPr>
            <p:nvPr/>
          </p:nvSpPr>
          <p:spPr bwMode="auto">
            <a:xfrm>
              <a:off x="5075343" y="2475923"/>
              <a:ext cx="15817" cy="17482"/>
            </a:xfrm>
            <a:custGeom>
              <a:avLst/>
              <a:gdLst>
                <a:gd name="T0" fmla="*/ 48 w 75"/>
                <a:gd name="T1" fmla="*/ 1 h 84"/>
                <a:gd name="T2" fmla="*/ 47 w 75"/>
                <a:gd name="T3" fmla="*/ 0 h 84"/>
                <a:gd name="T4" fmla="*/ 45 w 75"/>
                <a:gd name="T5" fmla="*/ 0 h 84"/>
                <a:gd name="T6" fmla="*/ 44 w 75"/>
                <a:gd name="T7" fmla="*/ 0 h 84"/>
                <a:gd name="T8" fmla="*/ 41 w 75"/>
                <a:gd name="T9" fmla="*/ 0 h 84"/>
                <a:gd name="T10" fmla="*/ 33 w 75"/>
                <a:gd name="T11" fmla="*/ 0 h 84"/>
                <a:gd name="T12" fmla="*/ 26 w 75"/>
                <a:gd name="T13" fmla="*/ 1 h 84"/>
                <a:gd name="T14" fmla="*/ 19 w 75"/>
                <a:gd name="T15" fmla="*/ 4 h 84"/>
                <a:gd name="T16" fmla="*/ 14 w 75"/>
                <a:gd name="T17" fmla="*/ 9 h 84"/>
                <a:gd name="T18" fmla="*/ 9 w 75"/>
                <a:gd name="T19" fmla="*/ 15 h 84"/>
                <a:gd name="T20" fmla="*/ 4 w 75"/>
                <a:gd name="T21" fmla="*/ 22 h 84"/>
                <a:gd name="T22" fmla="*/ 1 w 75"/>
                <a:gd name="T23" fmla="*/ 30 h 84"/>
                <a:gd name="T24" fmla="*/ 0 w 75"/>
                <a:gd name="T25" fmla="*/ 38 h 84"/>
                <a:gd name="T26" fmla="*/ 0 w 75"/>
                <a:gd name="T27" fmla="*/ 46 h 84"/>
                <a:gd name="T28" fmla="*/ 1 w 75"/>
                <a:gd name="T29" fmla="*/ 54 h 84"/>
                <a:gd name="T30" fmla="*/ 3 w 75"/>
                <a:gd name="T31" fmla="*/ 62 h 84"/>
                <a:gd name="T32" fmla="*/ 8 w 75"/>
                <a:gd name="T33" fmla="*/ 69 h 84"/>
                <a:gd name="T34" fmla="*/ 12 w 75"/>
                <a:gd name="T35" fmla="*/ 75 h 84"/>
                <a:gd name="T36" fmla="*/ 18 w 75"/>
                <a:gd name="T37" fmla="*/ 79 h 84"/>
                <a:gd name="T38" fmla="*/ 25 w 75"/>
                <a:gd name="T39" fmla="*/ 83 h 84"/>
                <a:gd name="T40" fmla="*/ 32 w 75"/>
                <a:gd name="T41" fmla="*/ 84 h 84"/>
                <a:gd name="T42" fmla="*/ 33 w 75"/>
                <a:gd name="T43" fmla="*/ 84 h 84"/>
                <a:gd name="T44" fmla="*/ 33 w 75"/>
                <a:gd name="T45" fmla="*/ 84 h 84"/>
                <a:gd name="T46" fmla="*/ 33 w 75"/>
                <a:gd name="T47" fmla="*/ 84 h 84"/>
                <a:gd name="T48" fmla="*/ 33 w 75"/>
                <a:gd name="T49" fmla="*/ 84 h 84"/>
                <a:gd name="T50" fmla="*/ 40 w 75"/>
                <a:gd name="T51" fmla="*/ 84 h 84"/>
                <a:gd name="T52" fmla="*/ 48 w 75"/>
                <a:gd name="T53" fmla="*/ 82 h 84"/>
                <a:gd name="T54" fmla="*/ 54 w 75"/>
                <a:gd name="T55" fmla="*/ 78 h 84"/>
                <a:gd name="T56" fmla="*/ 61 w 75"/>
                <a:gd name="T57" fmla="*/ 74 h 84"/>
                <a:gd name="T58" fmla="*/ 65 w 75"/>
                <a:gd name="T59" fmla="*/ 68 h 84"/>
                <a:gd name="T60" fmla="*/ 70 w 75"/>
                <a:gd name="T61" fmla="*/ 62 h 84"/>
                <a:gd name="T62" fmla="*/ 74 w 75"/>
                <a:gd name="T63" fmla="*/ 54 h 84"/>
                <a:gd name="T64" fmla="*/ 75 w 75"/>
                <a:gd name="T65" fmla="*/ 46 h 84"/>
                <a:gd name="T66" fmla="*/ 74 w 75"/>
                <a:gd name="T67" fmla="*/ 31 h 84"/>
                <a:gd name="T68" fmla="*/ 69 w 75"/>
                <a:gd name="T69" fmla="*/ 18 h 84"/>
                <a:gd name="T70" fmla="*/ 60 w 75"/>
                <a:gd name="T71" fmla="*/ 8 h 84"/>
                <a:gd name="T72" fmla="*/ 48 w 75"/>
                <a:gd name="T73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" h="84">
                  <a:moveTo>
                    <a:pt x="48" y="1"/>
                  </a:moveTo>
                  <a:lnTo>
                    <a:pt x="47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6" y="1"/>
                  </a:lnTo>
                  <a:lnTo>
                    <a:pt x="19" y="4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3" y="62"/>
                  </a:lnTo>
                  <a:lnTo>
                    <a:pt x="8" y="69"/>
                  </a:lnTo>
                  <a:lnTo>
                    <a:pt x="12" y="75"/>
                  </a:lnTo>
                  <a:lnTo>
                    <a:pt x="18" y="79"/>
                  </a:lnTo>
                  <a:lnTo>
                    <a:pt x="25" y="83"/>
                  </a:lnTo>
                  <a:lnTo>
                    <a:pt x="32" y="8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40" y="84"/>
                  </a:lnTo>
                  <a:lnTo>
                    <a:pt x="48" y="82"/>
                  </a:lnTo>
                  <a:lnTo>
                    <a:pt x="54" y="78"/>
                  </a:lnTo>
                  <a:lnTo>
                    <a:pt x="61" y="74"/>
                  </a:lnTo>
                  <a:lnTo>
                    <a:pt x="65" y="68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4" y="31"/>
                  </a:lnTo>
                  <a:lnTo>
                    <a:pt x="69" y="18"/>
                  </a:lnTo>
                  <a:lnTo>
                    <a:pt x="60" y="8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5116551" y="2466350"/>
              <a:ext cx="15401" cy="17482"/>
            </a:xfrm>
            <a:custGeom>
              <a:avLst/>
              <a:gdLst>
                <a:gd name="T0" fmla="*/ 41 w 75"/>
                <a:gd name="T1" fmla="*/ 0 h 84"/>
                <a:gd name="T2" fmla="*/ 33 w 75"/>
                <a:gd name="T3" fmla="*/ 0 h 84"/>
                <a:gd name="T4" fmla="*/ 26 w 75"/>
                <a:gd name="T5" fmla="*/ 1 h 84"/>
                <a:gd name="T6" fmla="*/ 19 w 75"/>
                <a:gd name="T7" fmla="*/ 4 h 84"/>
                <a:gd name="T8" fmla="*/ 14 w 75"/>
                <a:gd name="T9" fmla="*/ 9 h 84"/>
                <a:gd name="T10" fmla="*/ 9 w 75"/>
                <a:gd name="T11" fmla="*/ 15 h 84"/>
                <a:gd name="T12" fmla="*/ 4 w 75"/>
                <a:gd name="T13" fmla="*/ 22 h 84"/>
                <a:gd name="T14" fmla="*/ 1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4 h 84"/>
                <a:gd name="T22" fmla="*/ 4 w 75"/>
                <a:gd name="T23" fmla="*/ 62 h 84"/>
                <a:gd name="T24" fmla="*/ 8 w 75"/>
                <a:gd name="T25" fmla="*/ 69 h 84"/>
                <a:gd name="T26" fmla="*/ 13 w 75"/>
                <a:gd name="T27" fmla="*/ 75 h 84"/>
                <a:gd name="T28" fmla="*/ 19 w 75"/>
                <a:gd name="T29" fmla="*/ 79 h 84"/>
                <a:gd name="T30" fmla="*/ 26 w 75"/>
                <a:gd name="T31" fmla="*/ 83 h 84"/>
                <a:gd name="T32" fmla="*/ 33 w 75"/>
                <a:gd name="T33" fmla="*/ 84 h 84"/>
                <a:gd name="T34" fmla="*/ 41 w 75"/>
                <a:gd name="T35" fmla="*/ 84 h 84"/>
                <a:gd name="T36" fmla="*/ 48 w 75"/>
                <a:gd name="T37" fmla="*/ 82 h 84"/>
                <a:gd name="T38" fmla="*/ 55 w 75"/>
                <a:gd name="T39" fmla="*/ 79 h 84"/>
                <a:gd name="T40" fmla="*/ 61 w 75"/>
                <a:gd name="T41" fmla="*/ 75 h 84"/>
                <a:gd name="T42" fmla="*/ 66 w 75"/>
                <a:gd name="T43" fmla="*/ 69 h 84"/>
                <a:gd name="T44" fmla="*/ 70 w 75"/>
                <a:gd name="T45" fmla="*/ 62 h 84"/>
                <a:gd name="T46" fmla="*/ 74 w 75"/>
                <a:gd name="T47" fmla="*/ 54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0 w 75"/>
                <a:gd name="T55" fmla="*/ 22 h 84"/>
                <a:gd name="T56" fmla="*/ 67 w 75"/>
                <a:gd name="T57" fmla="*/ 15 h 84"/>
                <a:gd name="T58" fmla="*/ 62 w 75"/>
                <a:gd name="T59" fmla="*/ 9 h 84"/>
                <a:gd name="T60" fmla="*/ 55 w 75"/>
                <a:gd name="T61" fmla="*/ 4 h 84"/>
                <a:gd name="T62" fmla="*/ 48 w 75"/>
                <a:gd name="T63" fmla="*/ 1 h 84"/>
                <a:gd name="T64" fmla="*/ 41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1" y="0"/>
                  </a:moveTo>
                  <a:lnTo>
                    <a:pt x="33" y="0"/>
                  </a:lnTo>
                  <a:lnTo>
                    <a:pt x="26" y="1"/>
                  </a:lnTo>
                  <a:lnTo>
                    <a:pt x="19" y="4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5" y="79"/>
                  </a:lnTo>
                  <a:lnTo>
                    <a:pt x="61" y="75"/>
                  </a:lnTo>
                  <a:lnTo>
                    <a:pt x="66" y="69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5" y="4"/>
                  </a:lnTo>
                  <a:lnTo>
                    <a:pt x="48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3" name="Freeform 42"/>
            <p:cNvSpPr>
              <a:spLocks/>
            </p:cNvSpPr>
            <p:nvPr/>
          </p:nvSpPr>
          <p:spPr bwMode="auto">
            <a:xfrm>
              <a:off x="5141109" y="2474675"/>
              <a:ext cx="15401" cy="17482"/>
            </a:xfrm>
            <a:custGeom>
              <a:avLst/>
              <a:gdLst>
                <a:gd name="T0" fmla="*/ 33 w 74"/>
                <a:gd name="T1" fmla="*/ 84 h 84"/>
                <a:gd name="T2" fmla="*/ 41 w 74"/>
                <a:gd name="T3" fmla="*/ 84 h 84"/>
                <a:gd name="T4" fmla="*/ 48 w 74"/>
                <a:gd name="T5" fmla="*/ 82 h 84"/>
                <a:gd name="T6" fmla="*/ 55 w 74"/>
                <a:gd name="T7" fmla="*/ 79 h 84"/>
                <a:gd name="T8" fmla="*/ 60 w 74"/>
                <a:gd name="T9" fmla="*/ 75 h 84"/>
                <a:gd name="T10" fmla="*/ 65 w 74"/>
                <a:gd name="T11" fmla="*/ 69 h 84"/>
                <a:gd name="T12" fmla="*/ 69 w 74"/>
                <a:gd name="T13" fmla="*/ 62 h 84"/>
                <a:gd name="T14" fmla="*/ 73 w 74"/>
                <a:gd name="T15" fmla="*/ 54 h 84"/>
                <a:gd name="T16" fmla="*/ 74 w 74"/>
                <a:gd name="T17" fmla="*/ 46 h 84"/>
                <a:gd name="T18" fmla="*/ 74 w 74"/>
                <a:gd name="T19" fmla="*/ 38 h 84"/>
                <a:gd name="T20" fmla="*/ 73 w 74"/>
                <a:gd name="T21" fmla="*/ 30 h 84"/>
                <a:gd name="T22" fmla="*/ 71 w 74"/>
                <a:gd name="T23" fmla="*/ 22 h 84"/>
                <a:gd name="T24" fmla="*/ 67 w 74"/>
                <a:gd name="T25" fmla="*/ 15 h 84"/>
                <a:gd name="T26" fmla="*/ 61 w 74"/>
                <a:gd name="T27" fmla="*/ 9 h 84"/>
                <a:gd name="T28" fmla="*/ 56 w 74"/>
                <a:gd name="T29" fmla="*/ 5 h 84"/>
                <a:gd name="T30" fmla="*/ 49 w 74"/>
                <a:gd name="T31" fmla="*/ 1 h 84"/>
                <a:gd name="T32" fmla="*/ 42 w 74"/>
                <a:gd name="T33" fmla="*/ 0 h 84"/>
                <a:gd name="T34" fmla="*/ 34 w 74"/>
                <a:gd name="T35" fmla="*/ 0 h 84"/>
                <a:gd name="T36" fmla="*/ 27 w 74"/>
                <a:gd name="T37" fmla="*/ 2 h 84"/>
                <a:gd name="T38" fmla="*/ 20 w 74"/>
                <a:gd name="T39" fmla="*/ 6 h 84"/>
                <a:gd name="T40" fmla="*/ 14 w 74"/>
                <a:gd name="T41" fmla="*/ 10 h 84"/>
                <a:gd name="T42" fmla="*/ 10 w 74"/>
                <a:gd name="T43" fmla="*/ 16 h 84"/>
                <a:gd name="T44" fmla="*/ 5 w 74"/>
                <a:gd name="T45" fmla="*/ 22 h 84"/>
                <a:gd name="T46" fmla="*/ 2 w 74"/>
                <a:gd name="T47" fmla="*/ 30 h 84"/>
                <a:gd name="T48" fmla="*/ 0 w 74"/>
                <a:gd name="T49" fmla="*/ 38 h 84"/>
                <a:gd name="T50" fmla="*/ 0 w 74"/>
                <a:gd name="T51" fmla="*/ 47 h 84"/>
                <a:gd name="T52" fmla="*/ 2 w 74"/>
                <a:gd name="T53" fmla="*/ 55 h 84"/>
                <a:gd name="T54" fmla="*/ 4 w 74"/>
                <a:gd name="T55" fmla="*/ 62 h 84"/>
                <a:gd name="T56" fmla="*/ 7 w 74"/>
                <a:gd name="T57" fmla="*/ 69 h 84"/>
                <a:gd name="T58" fmla="*/ 12 w 74"/>
                <a:gd name="T59" fmla="*/ 75 h 84"/>
                <a:gd name="T60" fmla="*/ 19 w 74"/>
                <a:gd name="T61" fmla="*/ 79 h 84"/>
                <a:gd name="T62" fmla="*/ 26 w 74"/>
                <a:gd name="T63" fmla="*/ 83 h 84"/>
                <a:gd name="T64" fmla="*/ 33 w 74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4">
                  <a:moveTo>
                    <a:pt x="33" y="84"/>
                  </a:moveTo>
                  <a:lnTo>
                    <a:pt x="41" y="84"/>
                  </a:lnTo>
                  <a:lnTo>
                    <a:pt x="48" y="82"/>
                  </a:lnTo>
                  <a:lnTo>
                    <a:pt x="55" y="79"/>
                  </a:lnTo>
                  <a:lnTo>
                    <a:pt x="60" y="75"/>
                  </a:lnTo>
                  <a:lnTo>
                    <a:pt x="65" y="69"/>
                  </a:lnTo>
                  <a:lnTo>
                    <a:pt x="69" y="62"/>
                  </a:lnTo>
                  <a:lnTo>
                    <a:pt x="73" y="54"/>
                  </a:lnTo>
                  <a:lnTo>
                    <a:pt x="74" y="46"/>
                  </a:lnTo>
                  <a:lnTo>
                    <a:pt x="74" y="38"/>
                  </a:lnTo>
                  <a:lnTo>
                    <a:pt x="73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1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20" y="6"/>
                  </a:lnTo>
                  <a:lnTo>
                    <a:pt x="14" y="10"/>
                  </a:lnTo>
                  <a:lnTo>
                    <a:pt x="10" y="16"/>
                  </a:lnTo>
                  <a:lnTo>
                    <a:pt x="5" y="22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2" y="55"/>
                  </a:lnTo>
                  <a:lnTo>
                    <a:pt x="4" y="62"/>
                  </a:lnTo>
                  <a:lnTo>
                    <a:pt x="7" y="69"/>
                  </a:lnTo>
                  <a:lnTo>
                    <a:pt x="12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4" name="Freeform 43"/>
            <p:cNvSpPr>
              <a:spLocks/>
            </p:cNvSpPr>
            <p:nvPr/>
          </p:nvSpPr>
          <p:spPr bwMode="auto">
            <a:xfrm>
              <a:off x="5169830" y="2512969"/>
              <a:ext cx="15817" cy="17482"/>
            </a:xfrm>
            <a:custGeom>
              <a:avLst/>
              <a:gdLst>
                <a:gd name="T0" fmla="*/ 41 w 75"/>
                <a:gd name="T1" fmla="*/ 0 h 84"/>
                <a:gd name="T2" fmla="*/ 34 w 75"/>
                <a:gd name="T3" fmla="*/ 0 h 84"/>
                <a:gd name="T4" fmla="*/ 26 w 75"/>
                <a:gd name="T5" fmla="*/ 1 h 84"/>
                <a:gd name="T6" fmla="*/ 21 w 75"/>
                <a:gd name="T7" fmla="*/ 5 h 84"/>
                <a:gd name="T8" fmla="*/ 14 w 75"/>
                <a:gd name="T9" fmla="*/ 9 h 84"/>
                <a:gd name="T10" fmla="*/ 9 w 75"/>
                <a:gd name="T11" fmla="*/ 15 h 84"/>
                <a:gd name="T12" fmla="*/ 4 w 75"/>
                <a:gd name="T13" fmla="*/ 22 h 84"/>
                <a:gd name="T14" fmla="*/ 1 w 75"/>
                <a:gd name="T15" fmla="*/ 30 h 84"/>
                <a:gd name="T16" fmla="*/ 0 w 75"/>
                <a:gd name="T17" fmla="*/ 38 h 84"/>
                <a:gd name="T18" fmla="*/ 0 w 75"/>
                <a:gd name="T19" fmla="*/ 46 h 84"/>
                <a:gd name="T20" fmla="*/ 1 w 75"/>
                <a:gd name="T21" fmla="*/ 54 h 84"/>
                <a:gd name="T22" fmla="*/ 4 w 75"/>
                <a:gd name="T23" fmla="*/ 62 h 84"/>
                <a:gd name="T24" fmla="*/ 8 w 75"/>
                <a:gd name="T25" fmla="*/ 69 h 84"/>
                <a:gd name="T26" fmla="*/ 12 w 75"/>
                <a:gd name="T27" fmla="*/ 75 h 84"/>
                <a:gd name="T28" fmla="*/ 19 w 75"/>
                <a:gd name="T29" fmla="*/ 80 h 84"/>
                <a:gd name="T30" fmla="*/ 26 w 75"/>
                <a:gd name="T31" fmla="*/ 83 h 84"/>
                <a:gd name="T32" fmla="*/ 33 w 75"/>
                <a:gd name="T33" fmla="*/ 84 h 84"/>
                <a:gd name="T34" fmla="*/ 41 w 75"/>
                <a:gd name="T35" fmla="*/ 84 h 84"/>
                <a:gd name="T36" fmla="*/ 48 w 75"/>
                <a:gd name="T37" fmla="*/ 82 h 84"/>
                <a:gd name="T38" fmla="*/ 55 w 75"/>
                <a:gd name="T39" fmla="*/ 80 h 84"/>
                <a:gd name="T40" fmla="*/ 61 w 75"/>
                <a:gd name="T41" fmla="*/ 75 h 84"/>
                <a:gd name="T42" fmla="*/ 65 w 75"/>
                <a:gd name="T43" fmla="*/ 69 h 84"/>
                <a:gd name="T44" fmla="*/ 70 w 75"/>
                <a:gd name="T45" fmla="*/ 62 h 84"/>
                <a:gd name="T46" fmla="*/ 74 w 75"/>
                <a:gd name="T47" fmla="*/ 54 h 84"/>
                <a:gd name="T48" fmla="*/ 75 w 75"/>
                <a:gd name="T49" fmla="*/ 46 h 84"/>
                <a:gd name="T50" fmla="*/ 75 w 75"/>
                <a:gd name="T51" fmla="*/ 38 h 84"/>
                <a:gd name="T52" fmla="*/ 74 w 75"/>
                <a:gd name="T53" fmla="*/ 30 h 84"/>
                <a:gd name="T54" fmla="*/ 70 w 75"/>
                <a:gd name="T55" fmla="*/ 22 h 84"/>
                <a:gd name="T56" fmla="*/ 67 w 75"/>
                <a:gd name="T57" fmla="*/ 15 h 84"/>
                <a:gd name="T58" fmla="*/ 62 w 75"/>
                <a:gd name="T59" fmla="*/ 9 h 84"/>
                <a:gd name="T60" fmla="*/ 55 w 75"/>
                <a:gd name="T61" fmla="*/ 5 h 84"/>
                <a:gd name="T62" fmla="*/ 48 w 75"/>
                <a:gd name="T63" fmla="*/ 1 h 84"/>
                <a:gd name="T64" fmla="*/ 41 w 75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41" y="0"/>
                  </a:moveTo>
                  <a:lnTo>
                    <a:pt x="34" y="0"/>
                  </a:lnTo>
                  <a:lnTo>
                    <a:pt x="26" y="1"/>
                  </a:lnTo>
                  <a:lnTo>
                    <a:pt x="21" y="5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4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4" y="62"/>
                  </a:lnTo>
                  <a:lnTo>
                    <a:pt x="8" y="69"/>
                  </a:lnTo>
                  <a:lnTo>
                    <a:pt x="12" y="75"/>
                  </a:lnTo>
                  <a:lnTo>
                    <a:pt x="19" y="80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5" y="80"/>
                  </a:lnTo>
                  <a:lnTo>
                    <a:pt x="61" y="75"/>
                  </a:lnTo>
                  <a:lnTo>
                    <a:pt x="65" y="69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5" y="5"/>
                  </a:lnTo>
                  <a:lnTo>
                    <a:pt x="48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5" name="Freeform 44"/>
            <p:cNvSpPr>
              <a:spLocks/>
            </p:cNvSpPr>
            <p:nvPr/>
          </p:nvSpPr>
          <p:spPr bwMode="auto">
            <a:xfrm>
              <a:off x="5145688" y="2502979"/>
              <a:ext cx="15401" cy="17482"/>
            </a:xfrm>
            <a:custGeom>
              <a:avLst/>
              <a:gdLst>
                <a:gd name="T0" fmla="*/ 0 w 75"/>
                <a:gd name="T1" fmla="*/ 38 h 84"/>
                <a:gd name="T2" fmla="*/ 0 w 75"/>
                <a:gd name="T3" fmla="*/ 47 h 84"/>
                <a:gd name="T4" fmla="*/ 1 w 75"/>
                <a:gd name="T5" fmla="*/ 55 h 84"/>
                <a:gd name="T6" fmla="*/ 5 w 75"/>
                <a:gd name="T7" fmla="*/ 62 h 84"/>
                <a:gd name="T8" fmla="*/ 8 w 75"/>
                <a:gd name="T9" fmla="*/ 69 h 84"/>
                <a:gd name="T10" fmla="*/ 13 w 75"/>
                <a:gd name="T11" fmla="*/ 75 h 84"/>
                <a:gd name="T12" fmla="*/ 20 w 75"/>
                <a:gd name="T13" fmla="*/ 79 h 84"/>
                <a:gd name="T14" fmla="*/ 27 w 75"/>
                <a:gd name="T15" fmla="*/ 83 h 84"/>
                <a:gd name="T16" fmla="*/ 34 w 75"/>
                <a:gd name="T17" fmla="*/ 84 h 84"/>
                <a:gd name="T18" fmla="*/ 41 w 75"/>
                <a:gd name="T19" fmla="*/ 84 h 84"/>
                <a:gd name="T20" fmla="*/ 49 w 75"/>
                <a:gd name="T21" fmla="*/ 82 h 84"/>
                <a:gd name="T22" fmla="*/ 54 w 75"/>
                <a:gd name="T23" fmla="*/ 79 h 84"/>
                <a:gd name="T24" fmla="*/ 61 w 75"/>
                <a:gd name="T25" fmla="*/ 75 h 84"/>
                <a:gd name="T26" fmla="*/ 66 w 75"/>
                <a:gd name="T27" fmla="*/ 69 h 84"/>
                <a:gd name="T28" fmla="*/ 71 w 75"/>
                <a:gd name="T29" fmla="*/ 62 h 84"/>
                <a:gd name="T30" fmla="*/ 74 w 75"/>
                <a:gd name="T31" fmla="*/ 54 h 84"/>
                <a:gd name="T32" fmla="*/ 75 w 75"/>
                <a:gd name="T33" fmla="*/ 46 h 84"/>
                <a:gd name="T34" fmla="*/ 75 w 75"/>
                <a:gd name="T35" fmla="*/ 38 h 84"/>
                <a:gd name="T36" fmla="*/ 74 w 75"/>
                <a:gd name="T37" fmla="*/ 30 h 84"/>
                <a:gd name="T38" fmla="*/ 71 w 75"/>
                <a:gd name="T39" fmla="*/ 22 h 84"/>
                <a:gd name="T40" fmla="*/ 67 w 75"/>
                <a:gd name="T41" fmla="*/ 15 h 84"/>
                <a:gd name="T42" fmla="*/ 62 w 75"/>
                <a:gd name="T43" fmla="*/ 9 h 84"/>
                <a:gd name="T44" fmla="*/ 56 w 75"/>
                <a:gd name="T45" fmla="*/ 5 h 84"/>
                <a:gd name="T46" fmla="*/ 49 w 75"/>
                <a:gd name="T47" fmla="*/ 1 h 84"/>
                <a:gd name="T48" fmla="*/ 42 w 75"/>
                <a:gd name="T49" fmla="*/ 0 h 84"/>
                <a:gd name="T50" fmla="*/ 34 w 75"/>
                <a:gd name="T51" fmla="*/ 0 h 84"/>
                <a:gd name="T52" fmla="*/ 27 w 75"/>
                <a:gd name="T53" fmla="*/ 1 h 84"/>
                <a:gd name="T54" fmla="*/ 20 w 75"/>
                <a:gd name="T55" fmla="*/ 5 h 84"/>
                <a:gd name="T56" fmla="*/ 14 w 75"/>
                <a:gd name="T57" fmla="*/ 9 h 84"/>
                <a:gd name="T58" fmla="*/ 9 w 75"/>
                <a:gd name="T59" fmla="*/ 15 h 84"/>
                <a:gd name="T60" fmla="*/ 5 w 75"/>
                <a:gd name="T61" fmla="*/ 22 h 84"/>
                <a:gd name="T62" fmla="*/ 1 w 75"/>
                <a:gd name="T63" fmla="*/ 30 h 84"/>
                <a:gd name="T64" fmla="*/ 0 w 75"/>
                <a:gd name="T65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0" y="38"/>
                  </a:moveTo>
                  <a:lnTo>
                    <a:pt x="0" y="47"/>
                  </a:lnTo>
                  <a:lnTo>
                    <a:pt x="1" y="55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79"/>
                  </a:lnTo>
                  <a:lnTo>
                    <a:pt x="27" y="83"/>
                  </a:lnTo>
                  <a:lnTo>
                    <a:pt x="34" y="84"/>
                  </a:lnTo>
                  <a:lnTo>
                    <a:pt x="41" y="84"/>
                  </a:lnTo>
                  <a:lnTo>
                    <a:pt x="49" y="82"/>
                  </a:lnTo>
                  <a:lnTo>
                    <a:pt x="54" y="79"/>
                  </a:lnTo>
                  <a:lnTo>
                    <a:pt x="61" y="75"/>
                  </a:lnTo>
                  <a:lnTo>
                    <a:pt x="66" y="69"/>
                  </a:lnTo>
                  <a:lnTo>
                    <a:pt x="71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6" name="Freeform 45"/>
            <p:cNvSpPr>
              <a:spLocks/>
            </p:cNvSpPr>
            <p:nvPr/>
          </p:nvSpPr>
          <p:spPr bwMode="auto">
            <a:xfrm>
              <a:off x="5121962" y="2493406"/>
              <a:ext cx="15401" cy="17482"/>
            </a:xfrm>
            <a:custGeom>
              <a:avLst/>
              <a:gdLst>
                <a:gd name="T0" fmla="*/ 42 w 74"/>
                <a:gd name="T1" fmla="*/ 0 h 84"/>
                <a:gd name="T2" fmla="*/ 34 w 74"/>
                <a:gd name="T3" fmla="*/ 0 h 84"/>
                <a:gd name="T4" fmla="*/ 27 w 74"/>
                <a:gd name="T5" fmla="*/ 1 h 84"/>
                <a:gd name="T6" fmla="*/ 20 w 74"/>
                <a:gd name="T7" fmla="*/ 4 h 84"/>
                <a:gd name="T8" fmla="*/ 14 w 74"/>
                <a:gd name="T9" fmla="*/ 9 h 84"/>
                <a:gd name="T10" fmla="*/ 10 w 74"/>
                <a:gd name="T11" fmla="*/ 15 h 84"/>
                <a:gd name="T12" fmla="*/ 5 w 74"/>
                <a:gd name="T13" fmla="*/ 22 h 84"/>
                <a:gd name="T14" fmla="*/ 1 w 74"/>
                <a:gd name="T15" fmla="*/ 30 h 84"/>
                <a:gd name="T16" fmla="*/ 0 w 74"/>
                <a:gd name="T17" fmla="*/ 38 h 84"/>
                <a:gd name="T18" fmla="*/ 0 w 74"/>
                <a:gd name="T19" fmla="*/ 47 h 84"/>
                <a:gd name="T20" fmla="*/ 1 w 74"/>
                <a:gd name="T21" fmla="*/ 55 h 84"/>
                <a:gd name="T22" fmla="*/ 4 w 74"/>
                <a:gd name="T23" fmla="*/ 62 h 84"/>
                <a:gd name="T24" fmla="*/ 7 w 74"/>
                <a:gd name="T25" fmla="*/ 69 h 84"/>
                <a:gd name="T26" fmla="*/ 12 w 74"/>
                <a:gd name="T27" fmla="*/ 75 h 84"/>
                <a:gd name="T28" fmla="*/ 19 w 74"/>
                <a:gd name="T29" fmla="*/ 79 h 84"/>
                <a:gd name="T30" fmla="*/ 26 w 74"/>
                <a:gd name="T31" fmla="*/ 83 h 84"/>
                <a:gd name="T32" fmla="*/ 33 w 74"/>
                <a:gd name="T33" fmla="*/ 84 h 84"/>
                <a:gd name="T34" fmla="*/ 41 w 74"/>
                <a:gd name="T35" fmla="*/ 84 h 84"/>
                <a:gd name="T36" fmla="*/ 48 w 74"/>
                <a:gd name="T37" fmla="*/ 82 h 84"/>
                <a:gd name="T38" fmla="*/ 54 w 74"/>
                <a:gd name="T39" fmla="*/ 79 h 84"/>
                <a:gd name="T40" fmla="*/ 60 w 74"/>
                <a:gd name="T41" fmla="*/ 75 h 84"/>
                <a:gd name="T42" fmla="*/ 65 w 74"/>
                <a:gd name="T43" fmla="*/ 69 h 84"/>
                <a:gd name="T44" fmla="*/ 69 w 74"/>
                <a:gd name="T45" fmla="*/ 62 h 84"/>
                <a:gd name="T46" fmla="*/ 73 w 74"/>
                <a:gd name="T47" fmla="*/ 54 h 84"/>
                <a:gd name="T48" fmla="*/ 74 w 74"/>
                <a:gd name="T49" fmla="*/ 46 h 84"/>
                <a:gd name="T50" fmla="*/ 74 w 74"/>
                <a:gd name="T51" fmla="*/ 38 h 84"/>
                <a:gd name="T52" fmla="*/ 73 w 74"/>
                <a:gd name="T53" fmla="*/ 30 h 84"/>
                <a:gd name="T54" fmla="*/ 71 w 74"/>
                <a:gd name="T55" fmla="*/ 22 h 84"/>
                <a:gd name="T56" fmla="*/ 67 w 74"/>
                <a:gd name="T57" fmla="*/ 15 h 84"/>
                <a:gd name="T58" fmla="*/ 61 w 74"/>
                <a:gd name="T59" fmla="*/ 9 h 84"/>
                <a:gd name="T60" fmla="*/ 56 w 74"/>
                <a:gd name="T61" fmla="*/ 4 h 84"/>
                <a:gd name="T62" fmla="*/ 49 w 74"/>
                <a:gd name="T63" fmla="*/ 1 h 84"/>
                <a:gd name="T64" fmla="*/ 42 w 74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4">
                  <a:moveTo>
                    <a:pt x="42" y="0"/>
                  </a:moveTo>
                  <a:lnTo>
                    <a:pt x="34" y="0"/>
                  </a:lnTo>
                  <a:lnTo>
                    <a:pt x="27" y="1"/>
                  </a:lnTo>
                  <a:lnTo>
                    <a:pt x="20" y="4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4" y="62"/>
                  </a:lnTo>
                  <a:lnTo>
                    <a:pt x="7" y="69"/>
                  </a:lnTo>
                  <a:lnTo>
                    <a:pt x="12" y="75"/>
                  </a:lnTo>
                  <a:lnTo>
                    <a:pt x="19" y="79"/>
                  </a:lnTo>
                  <a:lnTo>
                    <a:pt x="26" y="83"/>
                  </a:lnTo>
                  <a:lnTo>
                    <a:pt x="33" y="84"/>
                  </a:lnTo>
                  <a:lnTo>
                    <a:pt x="41" y="84"/>
                  </a:lnTo>
                  <a:lnTo>
                    <a:pt x="48" y="82"/>
                  </a:lnTo>
                  <a:lnTo>
                    <a:pt x="54" y="79"/>
                  </a:lnTo>
                  <a:lnTo>
                    <a:pt x="60" y="75"/>
                  </a:lnTo>
                  <a:lnTo>
                    <a:pt x="65" y="69"/>
                  </a:lnTo>
                  <a:lnTo>
                    <a:pt x="69" y="62"/>
                  </a:lnTo>
                  <a:lnTo>
                    <a:pt x="73" y="54"/>
                  </a:lnTo>
                  <a:lnTo>
                    <a:pt x="74" y="46"/>
                  </a:lnTo>
                  <a:lnTo>
                    <a:pt x="74" y="38"/>
                  </a:lnTo>
                  <a:lnTo>
                    <a:pt x="73" y="30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1" y="9"/>
                  </a:lnTo>
                  <a:lnTo>
                    <a:pt x="56" y="4"/>
                  </a:lnTo>
                  <a:lnTo>
                    <a:pt x="49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7" name="Freeform 46"/>
            <p:cNvSpPr>
              <a:spLocks/>
            </p:cNvSpPr>
            <p:nvPr/>
          </p:nvSpPr>
          <p:spPr bwMode="auto">
            <a:xfrm>
              <a:off x="5164003" y="2485081"/>
              <a:ext cx="15401" cy="17482"/>
            </a:xfrm>
            <a:custGeom>
              <a:avLst/>
              <a:gdLst>
                <a:gd name="T0" fmla="*/ 33 w 75"/>
                <a:gd name="T1" fmla="*/ 84 h 84"/>
                <a:gd name="T2" fmla="*/ 41 w 75"/>
                <a:gd name="T3" fmla="*/ 84 h 84"/>
                <a:gd name="T4" fmla="*/ 48 w 75"/>
                <a:gd name="T5" fmla="*/ 81 h 84"/>
                <a:gd name="T6" fmla="*/ 55 w 75"/>
                <a:gd name="T7" fmla="*/ 78 h 84"/>
                <a:gd name="T8" fmla="*/ 61 w 75"/>
                <a:gd name="T9" fmla="*/ 73 h 84"/>
                <a:gd name="T10" fmla="*/ 66 w 75"/>
                <a:gd name="T11" fmla="*/ 68 h 84"/>
                <a:gd name="T12" fmla="*/ 70 w 75"/>
                <a:gd name="T13" fmla="*/ 62 h 84"/>
                <a:gd name="T14" fmla="*/ 74 w 75"/>
                <a:gd name="T15" fmla="*/ 54 h 84"/>
                <a:gd name="T16" fmla="*/ 75 w 75"/>
                <a:gd name="T17" fmla="*/ 46 h 84"/>
                <a:gd name="T18" fmla="*/ 75 w 75"/>
                <a:gd name="T19" fmla="*/ 36 h 84"/>
                <a:gd name="T20" fmla="*/ 74 w 75"/>
                <a:gd name="T21" fmla="*/ 28 h 84"/>
                <a:gd name="T22" fmla="*/ 71 w 75"/>
                <a:gd name="T23" fmla="*/ 22 h 84"/>
                <a:gd name="T24" fmla="*/ 67 w 75"/>
                <a:gd name="T25" fmla="*/ 15 h 84"/>
                <a:gd name="T26" fmla="*/ 62 w 75"/>
                <a:gd name="T27" fmla="*/ 9 h 84"/>
                <a:gd name="T28" fmla="*/ 56 w 75"/>
                <a:gd name="T29" fmla="*/ 4 h 84"/>
                <a:gd name="T30" fmla="*/ 50 w 75"/>
                <a:gd name="T31" fmla="*/ 1 h 84"/>
                <a:gd name="T32" fmla="*/ 43 w 75"/>
                <a:gd name="T33" fmla="*/ 0 h 84"/>
                <a:gd name="T34" fmla="*/ 35 w 75"/>
                <a:gd name="T35" fmla="*/ 0 h 84"/>
                <a:gd name="T36" fmla="*/ 28 w 75"/>
                <a:gd name="T37" fmla="*/ 1 h 84"/>
                <a:gd name="T38" fmla="*/ 21 w 75"/>
                <a:gd name="T39" fmla="*/ 4 h 84"/>
                <a:gd name="T40" fmla="*/ 15 w 75"/>
                <a:gd name="T41" fmla="*/ 9 h 84"/>
                <a:gd name="T42" fmla="*/ 9 w 75"/>
                <a:gd name="T43" fmla="*/ 15 h 84"/>
                <a:gd name="T44" fmla="*/ 5 w 75"/>
                <a:gd name="T45" fmla="*/ 22 h 84"/>
                <a:gd name="T46" fmla="*/ 1 w 75"/>
                <a:gd name="T47" fmla="*/ 30 h 84"/>
                <a:gd name="T48" fmla="*/ 0 w 75"/>
                <a:gd name="T49" fmla="*/ 38 h 84"/>
                <a:gd name="T50" fmla="*/ 0 w 75"/>
                <a:gd name="T51" fmla="*/ 46 h 84"/>
                <a:gd name="T52" fmla="*/ 1 w 75"/>
                <a:gd name="T53" fmla="*/ 54 h 84"/>
                <a:gd name="T54" fmla="*/ 5 w 75"/>
                <a:gd name="T55" fmla="*/ 62 h 84"/>
                <a:gd name="T56" fmla="*/ 8 w 75"/>
                <a:gd name="T57" fmla="*/ 69 h 84"/>
                <a:gd name="T58" fmla="*/ 13 w 75"/>
                <a:gd name="T59" fmla="*/ 75 h 84"/>
                <a:gd name="T60" fmla="*/ 20 w 75"/>
                <a:gd name="T61" fmla="*/ 79 h 84"/>
                <a:gd name="T62" fmla="*/ 26 w 75"/>
                <a:gd name="T63" fmla="*/ 83 h 84"/>
                <a:gd name="T64" fmla="*/ 33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3" y="84"/>
                  </a:moveTo>
                  <a:lnTo>
                    <a:pt x="41" y="84"/>
                  </a:lnTo>
                  <a:lnTo>
                    <a:pt x="48" y="81"/>
                  </a:lnTo>
                  <a:lnTo>
                    <a:pt x="55" y="78"/>
                  </a:lnTo>
                  <a:lnTo>
                    <a:pt x="61" y="73"/>
                  </a:lnTo>
                  <a:lnTo>
                    <a:pt x="66" y="68"/>
                  </a:lnTo>
                  <a:lnTo>
                    <a:pt x="70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6"/>
                  </a:lnTo>
                  <a:lnTo>
                    <a:pt x="74" y="28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6" y="4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1" y="4"/>
                  </a:lnTo>
                  <a:lnTo>
                    <a:pt x="15" y="9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79"/>
                  </a:lnTo>
                  <a:lnTo>
                    <a:pt x="26" y="83"/>
                  </a:lnTo>
                  <a:lnTo>
                    <a:pt x="3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8" name="Freeform 47"/>
            <p:cNvSpPr>
              <a:spLocks/>
            </p:cNvSpPr>
            <p:nvPr/>
          </p:nvSpPr>
          <p:spPr bwMode="auto">
            <a:xfrm>
              <a:off x="5189810" y="2493406"/>
              <a:ext cx="15401" cy="17899"/>
            </a:xfrm>
            <a:custGeom>
              <a:avLst/>
              <a:gdLst>
                <a:gd name="T0" fmla="*/ 34 w 75"/>
                <a:gd name="T1" fmla="*/ 84 h 84"/>
                <a:gd name="T2" fmla="*/ 42 w 75"/>
                <a:gd name="T3" fmla="*/ 84 h 84"/>
                <a:gd name="T4" fmla="*/ 49 w 75"/>
                <a:gd name="T5" fmla="*/ 82 h 84"/>
                <a:gd name="T6" fmla="*/ 56 w 75"/>
                <a:gd name="T7" fmla="*/ 78 h 84"/>
                <a:gd name="T8" fmla="*/ 61 w 75"/>
                <a:gd name="T9" fmla="*/ 74 h 84"/>
                <a:gd name="T10" fmla="*/ 66 w 75"/>
                <a:gd name="T11" fmla="*/ 68 h 84"/>
                <a:gd name="T12" fmla="*/ 71 w 75"/>
                <a:gd name="T13" fmla="*/ 62 h 84"/>
                <a:gd name="T14" fmla="*/ 74 w 75"/>
                <a:gd name="T15" fmla="*/ 54 h 84"/>
                <a:gd name="T16" fmla="*/ 75 w 75"/>
                <a:gd name="T17" fmla="*/ 46 h 84"/>
                <a:gd name="T18" fmla="*/ 75 w 75"/>
                <a:gd name="T19" fmla="*/ 37 h 84"/>
                <a:gd name="T20" fmla="*/ 74 w 75"/>
                <a:gd name="T21" fmla="*/ 29 h 84"/>
                <a:gd name="T22" fmla="*/ 71 w 75"/>
                <a:gd name="T23" fmla="*/ 22 h 84"/>
                <a:gd name="T24" fmla="*/ 67 w 75"/>
                <a:gd name="T25" fmla="*/ 15 h 84"/>
                <a:gd name="T26" fmla="*/ 62 w 75"/>
                <a:gd name="T27" fmla="*/ 9 h 84"/>
                <a:gd name="T28" fmla="*/ 56 w 75"/>
                <a:gd name="T29" fmla="*/ 5 h 84"/>
                <a:gd name="T30" fmla="*/ 49 w 75"/>
                <a:gd name="T31" fmla="*/ 1 h 84"/>
                <a:gd name="T32" fmla="*/ 42 w 75"/>
                <a:gd name="T33" fmla="*/ 0 h 84"/>
                <a:gd name="T34" fmla="*/ 34 w 75"/>
                <a:gd name="T35" fmla="*/ 0 h 84"/>
                <a:gd name="T36" fmla="*/ 27 w 75"/>
                <a:gd name="T37" fmla="*/ 1 h 84"/>
                <a:gd name="T38" fmla="*/ 20 w 75"/>
                <a:gd name="T39" fmla="*/ 5 h 84"/>
                <a:gd name="T40" fmla="*/ 14 w 75"/>
                <a:gd name="T41" fmla="*/ 9 h 84"/>
                <a:gd name="T42" fmla="*/ 9 w 75"/>
                <a:gd name="T43" fmla="*/ 15 h 84"/>
                <a:gd name="T44" fmla="*/ 5 w 75"/>
                <a:gd name="T45" fmla="*/ 22 h 84"/>
                <a:gd name="T46" fmla="*/ 1 w 75"/>
                <a:gd name="T47" fmla="*/ 30 h 84"/>
                <a:gd name="T48" fmla="*/ 0 w 75"/>
                <a:gd name="T49" fmla="*/ 38 h 84"/>
                <a:gd name="T50" fmla="*/ 0 w 75"/>
                <a:gd name="T51" fmla="*/ 46 h 84"/>
                <a:gd name="T52" fmla="*/ 1 w 75"/>
                <a:gd name="T53" fmla="*/ 54 h 84"/>
                <a:gd name="T54" fmla="*/ 5 w 75"/>
                <a:gd name="T55" fmla="*/ 62 h 84"/>
                <a:gd name="T56" fmla="*/ 8 w 75"/>
                <a:gd name="T57" fmla="*/ 69 h 84"/>
                <a:gd name="T58" fmla="*/ 13 w 75"/>
                <a:gd name="T59" fmla="*/ 75 h 84"/>
                <a:gd name="T60" fmla="*/ 20 w 75"/>
                <a:gd name="T61" fmla="*/ 79 h 84"/>
                <a:gd name="T62" fmla="*/ 27 w 75"/>
                <a:gd name="T63" fmla="*/ 83 h 84"/>
                <a:gd name="T64" fmla="*/ 34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4" y="84"/>
                  </a:moveTo>
                  <a:lnTo>
                    <a:pt x="42" y="84"/>
                  </a:lnTo>
                  <a:lnTo>
                    <a:pt x="49" y="82"/>
                  </a:lnTo>
                  <a:lnTo>
                    <a:pt x="56" y="78"/>
                  </a:lnTo>
                  <a:lnTo>
                    <a:pt x="61" y="74"/>
                  </a:lnTo>
                  <a:lnTo>
                    <a:pt x="66" y="68"/>
                  </a:lnTo>
                  <a:lnTo>
                    <a:pt x="71" y="62"/>
                  </a:lnTo>
                  <a:lnTo>
                    <a:pt x="74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0" y="5"/>
                  </a:lnTo>
                  <a:lnTo>
                    <a:pt x="14" y="9"/>
                  </a:lnTo>
                  <a:lnTo>
                    <a:pt x="9" y="15"/>
                  </a:lnTo>
                  <a:lnTo>
                    <a:pt x="5" y="22"/>
                  </a:lnTo>
                  <a:lnTo>
                    <a:pt x="1" y="30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1" y="54"/>
                  </a:lnTo>
                  <a:lnTo>
                    <a:pt x="5" y="62"/>
                  </a:lnTo>
                  <a:lnTo>
                    <a:pt x="8" y="69"/>
                  </a:lnTo>
                  <a:lnTo>
                    <a:pt x="13" y="75"/>
                  </a:lnTo>
                  <a:lnTo>
                    <a:pt x="20" y="79"/>
                  </a:lnTo>
                  <a:lnTo>
                    <a:pt x="27" y="83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9" name="Freeform 48"/>
            <p:cNvSpPr>
              <a:spLocks/>
            </p:cNvSpPr>
            <p:nvPr/>
          </p:nvSpPr>
          <p:spPr bwMode="auto">
            <a:xfrm>
              <a:off x="4976693" y="2460106"/>
              <a:ext cx="15401" cy="17066"/>
            </a:xfrm>
            <a:custGeom>
              <a:avLst/>
              <a:gdLst>
                <a:gd name="T0" fmla="*/ 31 w 74"/>
                <a:gd name="T1" fmla="*/ 83 h 83"/>
                <a:gd name="T2" fmla="*/ 39 w 74"/>
                <a:gd name="T3" fmla="*/ 83 h 83"/>
                <a:gd name="T4" fmla="*/ 46 w 74"/>
                <a:gd name="T5" fmla="*/ 81 h 83"/>
                <a:gd name="T6" fmla="*/ 53 w 74"/>
                <a:gd name="T7" fmla="*/ 79 h 83"/>
                <a:gd name="T8" fmla="*/ 59 w 74"/>
                <a:gd name="T9" fmla="*/ 75 h 83"/>
                <a:gd name="T10" fmla="*/ 65 w 74"/>
                <a:gd name="T11" fmla="*/ 69 h 83"/>
                <a:gd name="T12" fmla="*/ 68 w 74"/>
                <a:gd name="T13" fmla="*/ 63 h 83"/>
                <a:gd name="T14" fmla="*/ 72 w 74"/>
                <a:gd name="T15" fmla="*/ 55 h 83"/>
                <a:gd name="T16" fmla="*/ 74 w 74"/>
                <a:gd name="T17" fmla="*/ 47 h 83"/>
                <a:gd name="T18" fmla="*/ 74 w 74"/>
                <a:gd name="T19" fmla="*/ 39 h 83"/>
                <a:gd name="T20" fmla="*/ 74 w 74"/>
                <a:gd name="T21" fmla="*/ 30 h 83"/>
                <a:gd name="T22" fmla="*/ 72 w 74"/>
                <a:gd name="T23" fmla="*/ 23 h 83"/>
                <a:gd name="T24" fmla="*/ 67 w 74"/>
                <a:gd name="T25" fmla="*/ 16 h 83"/>
                <a:gd name="T26" fmla="*/ 62 w 74"/>
                <a:gd name="T27" fmla="*/ 10 h 83"/>
                <a:gd name="T28" fmla="*/ 57 w 74"/>
                <a:gd name="T29" fmla="*/ 4 h 83"/>
                <a:gd name="T30" fmla="*/ 50 w 74"/>
                <a:gd name="T31" fmla="*/ 2 h 83"/>
                <a:gd name="T32" fmla="*/ 43 w 74"/>
                <a:gd name="T33" fmla="*/ 0 h 83"/>
                <a:gd name="T34" fmla="*/ 35 w 74"/>
                <a:gd name="T35" fmla="*/ 0 h 83"/>
                <a:gd name="T36" fmla="*/ 28 w 74"/>
                <a:gd name="T37" fmla="*/ 1 h 83"/>
                <a:gd name="T38" fmla="*/ 21 w 74"/>
                <a:gd name="T39" fmla="*/ 3 h 83"/>
                <a:gd name="T40" fmla="*/ 15 w 74"/>
                <a:gd name="T41" fmla="*/ 8 h 83"/>
                <a:gd name="T42" fmla="*/ 9 w 74"/>
                <a:gd name="T43" fmla="*/ 13 h 83"/>
                <a:gd name="T44" fmla="*/ 6 w 74"/>
                <a:gd name="T45" fmla="*/ 20 h 83"/>
                <a:gd name="T46" fmla="*/ 2 w 74"/>
                <a:gd name="T47" fmla="*/ 27 h 83"/>
                <a:gd name="T48" fmla="*/ 0 w 74"/>
                <a:gd name="T49" fmla="*/ 36 h 83"/>
                <a:gd name="T50" fmla="*/ 0 w 74"/>
                <a:gd name="T51" fmla="*/ 45 h 83"/>
                <a:gd name="T52" fmla="*/ 0 w 74"/>
                <a:gd name="T53" fmla="*/ 53 h 83"/>
                <a:gd name="T54" fmla="*/ 2 w 74"/>
                <a:gd name="T55" fmla="*/ 61 h 83"/>
                <a:gd name="T56" fmla="*/ 7 w 74"/>
                <a:gd name="T57" fmla="*/ 68 h 83"/>
                <a:gd name="T58" fmla="*/ 12 w 74"/>
                <a:gd name="T59" fmla="*/ 73 h 83"/>
                <a:gd name="T60" fmla="*/ 17 w 74"/>
                <a:gd name="T61" fmla="*/ 78 h 83"/>
                <a:gd name="T62" fmla="*/ 24 w 74"/>
                <a:gd name="T63" fmla="*/ 81 h 83"/>
                <a:gd name="T64" fmla="*/ 31 w 7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">
                  <a:moveTo>
                    <a:pt x="31" y="83"/>
                  </a:moveTo>
                  <a:lnTo>
                    <a:pt x="39" y="83"/>
                  </a:lnTo>
                  <a:lnTo>
                    <a:pt x="46" y="81"/>
                  </a:lnTo>
                  <a:lnTo>
                    <a:pt x="53" y="79"/>
                  </a:lnTo>
                  <a:lnTo>
                    <a:pt x="59" y="75"/>
                  </a:lnTo>
                  <a:lnTo>
                    <a:pt x="65" y="69"/>
                  </a:lnTo>
                  <a:lnTo>
                    <a:pt x="68" y="63"/>
                  </a:lnTo>
                  <a:lnTo>
                    <a:pt x="72" y="55"/>
                  </a:lnTo>
                  <a:lnTo>
                    <a:pt x="74" y="47"/>
                  </a:lnTo>
                  <a:lnTo>
                    <a:pt x="74" y="39"/>
                  </a:lnTo>
                  <a:lnTo>
                    <a:pt x="74" y="30"/>
                  </a:lnTo>
                  <a:lnTo>
                    <a:pt x="72" y="23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7" y="4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1" y="3"/>
                  </a:lnTo>
                  <a:lnTo>
                    <a:pt x="15" y="8"/>
                  </a:lnTo>
                  <a:lnTo>
                    <a:pt x="9" y="13"/>
                  </a:lnTo>
                  <a:lnTo>
                    <a:pt x="6" y="20"/>
                  </a:lnTo>
                  <a:lnTo>
                    <a:pt x="2" y="27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2" y="73"/>
                  </a:lnTo>
                  <a:lnTo>
                    <a:pt x="17" y="78"/>
                  </a:lnTo>
                  <a:lnTo>
                    <a:pt x="24" y="81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0" name="Freeform 49"/>
            <p:cNvSpPr>
              <a:spLocks/>
            </p:cNvSpPr>
            <p:nvPr/>
          </p:nvSpPr>
          <p:spPr bwMode="auto">
            <a:xfrm>
              <a:off x="5001252" y="2471345"/>
              <a:ext cx="15401" cy="17066"/>
            </a:xfrm>
            <a:custGeom>
              <a:avLst/>
              <a:gdLst>
                <a:gd name="T0" fmla="*/ 31 w 74"/>
                <a:gd name="T1" fmla="*/ 83 h 83"/>
                <a:gd name="T2" fmla="*/ 39 w 74"/>
                <a:gd name="T3" fmla="*/ 83 h 83"/>
                <a:gd name="T4" fmla="*/ 46 w 74"/>
                <a:gd name="T5" fmla="*/ 82 h 83"/>
                <a:gd name="T6" fmla="*/ 53 w 74"/>
                <a:gd name="T7" fmla="*/ 79 h 83"/>
                <a:gd name="T8" fmla="*/ 60 w 74"/>
                <a:gd name="T9" fmla="*/ 75 h 83"/>
                <a:gd name="T10" fmla="*/ 64 w 74"/>
                <a:gd name="T11" fmla="*/ 69 h 83"/>
                <a:gd name="T12" fmla="*/ 69 w 74"/>
                <a:gd name="T13" fmla="*/ 63 h 83"/>
                <a:gd name="T14" fmla="*/ 72 w 74"/>
                <a:gd name="T15" fmla="*/ 55 h 83"/>
                <a:gd name="T16" fmla="*/ 74 w 74"/>
                <a:gd name="T17" fmla="*/ 47 h 83"/>
                <a:gd name="T18" fmla="*/ 74 w 74"/>
                <a:gd name="T19" fmla="*/ 39 h 83"/>
                <a:gd name="T20" fmla="*/ 74 w 74"/>
                <a:gd name="T21" fmla="*/ 30 h 83"/>
                <a:gd name="T22" fmla="*/ 71 w 74"/>
                <a:gd name="T23" fmla="*/ 23 h 83"/>
                <a:gd name="T24" fmla="*/ 67 w 74"/>
                <a:gd name="T25" fmla="*/ 16 h 83"/>
                <a:gd name="T26" fmla="*/ 62 w 74"/>
                <a:gd name="T27" fmla="*/ 10 h 83"/>
                <a:gd name="T28" fmla="*/ 56 w 74"/>
                <a:gd name="T29" fmla="*/ 4 h 83"/>
                <a:gd name="T30" fmla="*/ 49 w 74"/>
                <a:gd name="T31" fmla="*/ 2 h 83"/>
                <a:gd name="T32" fmla="*/ 42 w 74"/>
                <a:gd name="T33" fmla="*/ 0 h 83"/>
                <a:gd name="T34" fmla="*/ 34 w 74"/>
                <a:gd name="T35" fmla="*/ 0 h 83"/>
                <a:gd name="T36" fmla="*/ 27 w 74"/>
                <a:gd name="T37" fmla="*/ 1 h 83"/>
                <a:gd name="T38" fmla="*/ 21 w 74"/>
                <a:gd name="T39" fmla="*/ 4 h 83"/>
                <a:gd name="T40" fmla="*/ 15 w 74"/>
                <a:gd name="T41" fmla="*/ 8 h 83"/>
                <a:gd name="T42" fmla="*/ 9 w 74"/>
                <a:gd name="T43" fmla="*/ 14 h 83"/>
                <a:gd name="T44" fmla="*/ 6 w 74"/>
                <a:gd name="T45" fmla="*/ 21 h 83"/>
                <a:gd name="T46" fmla="*/ 2 w 74"/>
                <a:gd name="T47" fmla="*/ 29 h 83"/>
                <a:gd name="T48" fmla="*/ 0 w 74"/>
                <a:gd name="T49" fmla="*/ 37 h 83"/>
                <a:gd name="T50" fmla="*/ 0 w 74"/>
                <a:gd name="T51" fmla="*/ 45 h 83"/>
                <a:gd name="T52" fmla="*/ 0 w 74"/>
                <a:gd name="T53" fmla="*/ 53 h 83"/>
                <a:gd name="T54" fmla="*/ 2 w 74"/>
                <a:gd name="T55" fmla="*/ 61 h 83"/>
                <a:gd name="T56" fmla="*/ 7 w 74"/>
                <a:gd name="T57" fmla="*/ 68 h 83"/>
                <a:gd name="T58" fmla="*/ 11 w 74"/>
                <a:gd name="T59" fmla="*/ 74 h 83"/>
                <a:gd name="T60" fmla="*/ 17 w 74"/>
                <a:gd name="T61" fmla="*/ 78 h 83"/>
                <a:gd name="T62" fmla="*/ 24 w 74"/>
                <a:gd name="T63" fmla="*/ 82 h 83"/>
                <a:gd name="T64" fmla="*/ 31 w 7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">
                  <a:moveTo>
                    <a:pt x="31" y="83"/>
                  </a:moveTo>
                  <a:lnTo>
                    <a:pt x="39" y="83"/>
                  </a:lnTo>
                  <a:lnTo>
                    <a:pt x="46" y="82"/>
                  </a:lnTo>
                  <a:lnTo>
                    <a:pt x="53" y="79"/>
                  </a:lnTo>
                  <a:lnTo>
                    <a:pt x="60" y="75"/>
                  </a:lnTo>
                  <a:lnTo>
                    <a:pt x="64" y="69"/>
                  </a:lnTo>
                  <a:lnTo>
                    <a:pt x="69" y="63"/>
                  </a:lnTo>
                  <a:lnTo>
                    <a:pt x="72" y="55"/>
                  </a:lnTo>
                  <a:lnTo>
                    <a:pt x="74" y="47"/>
                  </a:lnTo>
                  <a:lnTo>
                    <a:pt x="74" y="39"/>
                  </a:lnTo>
                  <a:lnTo>
                    <a:pt x="74" y="30"/>
                  </a:lnTo>
                  <a:lnTo>
                    <a:pt x="71" y="23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6" y="4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21" y="4"/>
                  </a:lnTo>
                  <a:lnTo>
                    <a:pt x="15" y="8"/>
                  </a:lnTo>
                  <a:lnTo>
                    <a:pt x="9" y="14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1" y="74"/>
                  </a:lnTo>
                  <a:lnTo>
                    <a:pt x="17" y="78"/>
                  </a:lnTo>
                  <a:lnTo>
                    <a:pt x="24" y="82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1" name="Freeform 50"/>
            <p:cNvSpPr>
              <a:spLocks/>
            </p:cNvSpPr>
            <p:nvPr/>
          </p:nvSpPr>
          <p:spPr bwMode="auto">
            <a:xfrm>
              <a:off x="5052033" y="2490492"/>
              <a:ext cx="15401" cy="17482"/>
            </a:xfrm>
            <a:custGeom>
              <a:avLst/>
              <a:gdLst>
                <a:gd name="T0" fmla="*/ 75 w 75"/>
                <a:gd name="T1" fmla="*/ 47 h 84"/>
                <a:gd name="T2" fmla="*/ 75 w 75"/>
                <a:gd name="T3" fmla="*/ 39 h 84"/>
                <a:gd name="T4" fmla="*/ 75 w 75"/>
                <a:gd name="T5" fmla="*/ 31 h 84"/>
                <a:gd name="T6" fmla="*/ 72 w 75"/>
                <a:gd name="T7" fmla="*/ 23 h 84"/>
                <a:gd name="T8" fmla="*/ 68 w 75"/>
                <a:gd name="T9" fmla="*/ 16 h 84"/>
                <a:gd name="T10" fmla="*/ 63 w 75"/>
                <a:gd name="T11" fmla="*/ 10 h 84"/>
                <a:gd name="T12" fmla="*/ 58 w 75"/>
                <a:gd name="T13" fmla="*/ 6 h 84"/>
                <a:gd name="T14" fmla="*/ 51 w 75"/>
                <a:gd name="T15" fmla="*/ 2 h 84"/>
                <a:gd name="T16" fmla="*/ 44 w 75"/>
                <a:gd name="T17" fmla="*/ 0 h 84"/>
                <a:gd name="T18" fmla="*/ 36 w 75"/>
                <a:gd name="T19" fmla="*/ 0 h 84"/>
                <a:gd name="T20" fmla="*/ 29 w 75"/>
                <a:gd name="T21" fmla="*/ 1 h 84"/>
                <a:gd name="T22" fmla="*/ 22 w 75"/>
                <a:gd name="T23" fmla="*/ 5 h 84"/>
                <a:gd name="T24" fmla="*/ 15 w 75"/>
                <a:gd name="T25" fmla="*/ 9 h 84"/>
                <a:gd name="T26" fmla="*/ 10 w 75"/>
                <a:gd name="T27" fmla="*/ 15 h 84"/>
                <a:gd name="T28" fmla="*/ 6 w 75"/>
                <a:gd name="T29" fmla="*/ 21 h 84"/>
                <a:gd name="T30" fmla="*/ 2 w 75"/>
                <a:gd name="T31" fmla="*/ 29 h 84"/>
                <a:gd name="T32" fmla="*/ 0 w 75"/>
                <a:gd name="T33" fmla="*/ 37 h 84"/>
                <a:gd name="T34" fmla="*/ 0 w 75"/>
                <a:gd name="T35" fmla="*/ 45 h 84"/>
                <a:gd name="T36" fmla="*/ 1 w 75"/>
                <a:gd name="T37" fmla="*/ 54 h 84"/>
                <a:gd name="T38" fmla="*/ 3 w 75"/>
                <a:gd name="T39" fmla="*/ 61 h 84"/>
                <a:gd name="T40" fmla="*/ 8 w 75"/>
                <a:gd name="T41" fmla="*/ 68 h 84"/>
                <a:gd name="T42" fmla="*/ 13 w 75"/>
                <a:gd name="T43" fmla="*/ 74 h 84"/>
                <a:gd name="T44" fmla="*/ 18 w 75"/>
                <a:gd name="T45" fmla="*/ 79 h 84"/>
                <a:gd name="T46" fmla="*/ 25 w 75"/>
                <a:gd name="T47" fmla="*/ 82 h 84"/>
                <a:gd name="T48" fmla="*/ 32 w 75"/>
                <a:gd name="T49" fmla="*/ 84 h 84"/>
                <a:gd name="T50" fmla="*/ 39 w 75"/>
                <a:gd name="T51" fmla="*/ 84 h 84"/>
                <a:gd name="T52" fmla="*/ 47 w 75"/>
                <a:gd name="T53" fmla="*/ 83 h 84"/>
                <a:gd name="T54" fmla="*/ 53 w 75"/>
                <a:gd name="T55" fmla="*/ 79 h 84"/>
                <a:gd name="T56" fmla="*/ 60 w 75"/>
                <a:gd name="T57" fmla="*/ 76 h 84"/>
                <a:gd name="T58" fmla="*/ 64 w 75"/>
                <a:gd name="T59" fmla="*/ 70 h 84"/>
                <a:gd name="T60" fmla="*/ 69 w 75"/>
                <a:gd name="T61" fmla="*/ 63 h 84"/>
                <a:gd name="T62" fmla="*/ 72 w 75"/>
                <a:gd name="T63" fmla="*/ 55 h 84"/>
                <a:gd name="T64" fmla="*/ 75 w 75"/>
                <a:gd name="T65" fmla="*/ 4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75" y="47"/>
                  </a:moveTo>
                  <a:lnTo>
                    <a:pt x="75" y="39"/>
                  </a:lnTo>
                  <a:lnTo>
                    <a:pt x="75" y="31"/>
                  </a:lnTo>
                  <a:lnTo>
                    <a:pt x="72" y="23"/>
                  </a:lnTo>
                  <a:lnTo>
                    <a:pt x="68" y="16"/>
                  </a:lnTo>
                  <a:lnTo>
                    <a:pt x="63" y="10"/>
                  </a:lnTo>
                  <a:lnTo>
                    <a:pt x="58" y="6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5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1" y="54"/>
                  </a:lnTo>
                  <a:lnTo>
                    <a:pt x="3" y="61"/>
                  </a:lnTo>
                  <a:lnTo>
                    <a:pt x="8" y="68"/>
                  </a:lnTo>
                  <a:lnTo>
                    <a:pt x="13" y="74"/>
                  </a:lnTo>
                  <a:lnTo>
                    <a:pt x="18" y="79"/>
                  </a:lnTo>
                  <a:lnTo>
                    <a:pt x="25" y="82"/>
                  </a:lnTo>
                  <a:lnTo>
                    <a:pt x="32" y="84"/>
                  </a:lnTo>
                  <a:lnTo>
                    <a:pt x="39" y="84"/>
                  </a:lnTo>
                  <a:lnTo>
                    <a:pt x="47" y="83"/>
                  </a:lnTo>
                  <a:lnTo>
                    <a:pt x="53" y="79"/>
                  </a:lnTo>
                  <a:lnTo>
                    <a:pt x="60" y="76"/>
                  </a:lnTo>
                  <a:lnTo>
                    <a:pt x="64" y="70"/>
                  </a:lnTo>
                  <a:lnTo>
                    <a:pt x="69" y="63"/>
                  </a:lnTo>
                  <a:lnTo>
                    <a:pt x="72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2" name="Freeform 51"/>
            <p:cNvSpPr>
              <a:spLocks/>
            </p:cNvSpPr>
            <p:nvPr/>
          </p:nvSpPr>
          <p:spPr bwMode="auto">
            <a:xfrm>
              <a:off x="5026643" y="2481335"/>
              <a:ext cx="15401" cy="17066"/>
            </a:xfrm>
            <a:custGeom>
              <a:avLst/>
              <a:gdLst>
                <a:gd name="T0" fmla="*/ 31 w 75"/>
                <a:gd name="T1" fmla="*/ 83 h 83"/>
                <a:gd name="T2" fmla="*/ 39 w 75"/>
                <a:gd name="T3" fmla="*/ 83 h 83"/>
                <a:gd name="T4" fmla="*/ 46 w 75"/>
                <a:gd name="T5" fmla="*/ 82 h 83"/>
                <a:gd name="T6" fmla="*/ 53 w 75"/>
                <a:gd name="T7" fmla="*/ 80 h 83"/>
                <a:gd name="T8" fmla="*/ 60 w 75"/>
                <a:gd name="T9" fmla="*/ 75 h 83"/>
                <a:gd name="T10" fmla="*/ 64 w 75"/>
                <a:gd name="T11" fmla="*/ 69 h 83"/>
                <a:gd name="T12" fmla="*/ 69 w 75"/>
                <a:gd name="T13" fmla="*/ 62 h 83"/>
                <a:gd name="T14" fmla="*/ 72 w 75"/>
                <a:gd name="T15" fmla="*/ 55 h 83"/>
                <a:gd name="T16" fmla="*/ 75 w 75"/>
                <a:gd name="T17" fmla="*/ 46 h 83"/>
                <a:gd name="T18" fmla="*/ 75 w 75"/>
                <a:gd name="T19" fmla="*/ 38 h 83"/>
                <a:gd name="T20" fmla="*/ 74 w 75"/>
                <a:gd name="T21" fmla="*/ 30 h 83"/>
                <a:gd name="T22" fmla="*/ 71 w 75"/>
                <a:gd name="T23" fmla="*/ 22 h 83"/>
                <a:gd name="T24" fmla="*/ 68 w 75"/>
                <a:gd name="T25" fmla="*/ 15 h 83"/>
                <a:gd name="T26" fmla="*/ 62 w 75"/>
                <a:gd name="T27" fmla="*/ 9 h 83"/>
                <a:gd name="T28" fmla="*/ 56 w 75"/>
                <a:gd name="T29" fmla="*/ 5 h 83"/>
                <a:gd name="T30" fmla="*/ 49 w 75"/>
                <a:gd name="T31" fmla="*/ 1 h 83"/>
                <a:gd name="T32" fmla="*/ 42 w 75"/>
                <a:gd name="T33" fmla="*/ 0 h 83"/>
                <a:gd name="T34" fmla="*/ 35 w 75"/>
                <a:gd name="T35" fmla="*/ 0 h 83"/>
                <a:gd name="T36" fmla="*/ 27 w 75"/>
                <a:gd name="T37" fmla="*/ 1 h 83"/>
                <a:gd name="T38" fmla="*/ 22 w 75"/>
                <a:gd name="T39" fmla="*/ 3 h 83"/>
                <a:gd name="T40" fmla="*/ 15 w 75"/>
                <a:gd name="T41" fmla="*/ 8 h 83"/>
                <a:gd name="T42" fmla="*/ 10 w 75"/>
                <a:gd name="T43" fmla="*/ 14 h 83"/>
                <a:gd name="T44" fmla="*/ 6 w 75"/>
                <a:gd name="T45" fmla="*/ 20 h 83"/>
                <a:gd name="T46" fmla="*/ 2 w 75"/>
                <a:gd name="T47" fmla="*/ 28 h 83"/>
                <a:gd name="T48" fmla="*/ 0 w 75"/>
                <a:gd name="T49" fmla="*/ 36 h 83"/>
                <a:gd name="T50" fmla="*/ 0 w 75"/>
                <a:gd name="T51" fmla="*/ 44 h 83"/>
                <a:gd name="T52" fmla="*/ 0 w 75"/>
                <a:gd name="T53" fmla="*/ 53 h 83"/>
                <a:gd name="T54" fmla="*/ 2 w 75"/>
                <a:gd name="T55" fmla="*/ 60 h 83"/>
                <a:gd name="T56" fmla="*/ 7 w 75"/>
                <a:gd name="T57" fmla="*/ 67 h 83"/>
                <a:gd name="T58" fmla="*/ 11 w 75"/>
                <a:gd name="T59" fmla="*/ 73 h 83"/>
                <a:gd name="T60" fmla="*/ 17 w 75"/>
                <a:gd name="T61" fmla="*/ 78 h 83"/>
                <a:gd name="T62" fmla="*/ 24 w 75"/>
                <a:gd name="T63" fmla="*/ 81 h 83"/>
                <a:gd name="T64" fmla="*/ 31 w 75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31" y="83"/>
                  </a:moveTo>
                  <a:lnTo>
                    <a:pt x="39" y="83"/>
                  </a:lnTo>
                  <a:lnTo>
                    <a:pt x="46" y="82"/>
                  </a:lnTo>
                  <a:lnTo>
                    <a:pt x="53" y="80"/>
                  </a:lnTo>
                  <a:lnTo>
                    <a:pt x="60" y="75"/>
                  </a:lnTo>
                  <a:lnTo>
                    <a:pt x="64" y="69"/>
                  </a:lnTo>
                  <a:lnTo>
                    <a:pt x="69" y="62"/>
                  </a:lnTo>
                  <a:lnTo>
                    <a:pt x="72" y="55"/>
                  </a:lnTo>
                  <a:lnTo>
                    <a:pt x="75" y="46"/>
                  </a:lnTo>
                  <a:lnTo>
                    <a:pt x="75" y="38"/>
                  </a:lnTo>
                  <a:lnTo>
                    <a:pt x="74" y="30"/>
                  </a:lnTo>
                  <a:lnTo>
                    <a:pt x="71" y="22"/>
                  </a:lnTo>
                  <a:lnTo>
                    <a:pt x="68" y="15"/>
                  </a:lnTo>
                  <a:lnTo>
                    <a:pt x="62" y="9"/>
                  </a:lnTo>
                  <a:lnTo>
                    <a:pt x="56" y="5"/>
                  </a:lnTo>
                  <a:lnTo>
                    <a:pt x="49" y="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27" y="1"/>
                  </a:lnTo>
                  <a:lnTo>
                    <a:pt x="22" y="3"/>
                  </a:lnTo>
                  <a:lnTo>
                    <a:pt x="15" y="8"/>
                  </a:lnTo>
                  <a:lnTo>
                    <a:pt x="10" y="14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0"/>
                  </a:lnTo>
                  <a:lnTo>
                    <a:pt x="7" y="67"/>
                  </a:lnTo>
                  <a:lnTo>
                    <a:pt x="11" y="73"/>
                  </a:lnTo>
                  <a:lnTo>
                    <a:pt x="17" y="78"/>
                  </a:lnTo>
                  <a:lnTo>
                    <a:pt x="24" y="81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3" name="Freeform 52"/>
            <p:cNvSpPr>
              <a:spLocks/>
            </p:cNvSpPr>
            <p:nvPr/>
          </p:nvSpPr>
          <p:spPr bwMode="auto">
            <a:xfrm>
              <a:off x="5073678" y="2499649"/>
              <a:ext cx="15401" cy="17482"/>
            </a:xfrm>
            <a:custGeom>
              <a:avLst/>
              <a:gdLst>
                <a:gd name="T0" fmla="*/ 42 w 73"/>
                <a:gd name="T1" fmla="*/ 0 h 84"/>
                <a:gd name="T2" fmla="*/ 35 w 73"/>
                <a:gd name="T3" fmla="*/ 0 h 84"/>
                <a:gd name="T4" fmla="*/ 27 w 73"/>
                <a:gd name="T5" fmla="*/ 1 h 84"/>
                <a:gd name="T6" fmla="*/ 22 w 73"/>
                <a:gd name="T7" fmla="*/ 4 h 84"/>
                <a:gd name="T8" fmla="*/ 15 w 73"/>
                <a:gd name="T9" fmla="*/ 9 h 84"/>
                <a:gd name="T10" fmla="*/ 10 w 73"/>
                <a:gd name="T11" fmla="*/ 15 h 84"/>
                <a:gd name="T12" fmla="*/ 6 w 73"/>
                <a:gd name="T13" fmla="*/ 21 h 84"/>
                <a:gd name="T14" fmla="*/ 2 w 73"/>
                <a:gd name="T15" fmla="*/ 29 h 84"/>
                <a:gd name="T16" fmla="*/ 0 w 73"/>
                <a:gd name="T17" fmla="*/ 37 h 84"/>
                <a:gd name="T18" fmla="*/ 0 w 73"/>
                <a:gd name="T19" fmla="*/ 45 h 84"/>
                <a:gd name="T20" fmla="*/ 0 w 73"/>
                <a:gd name="T21" fmla="*/ 53 h 84"/>
                <a:gd name="T22" fmla="*/ 2 w 73"/>
                <a:gd name="T23" fmla="*/ 61 h 84"/>
                <a:gd name="T24" fmla="*/ 7 w 73"/>
                <a:gd name="T25" fmla="*/ 68 h 84"/>
                <a:gd name="T26" fmla="*/ 11 w 73"/>
                <a:gd name="T27" fmla="*/ 74 h 84"/>
                <a:gd name="T28" fmla="*/ 17 w 73"/>
                <a:gd name="T29" fmla="*/ 78 h 84"/>
                <a:gd name="T30" fmla="*/ 24 w 73"/>
                <a:gd name="T31" fmla="*/ 82 h 84"/>
                <a:gd name="T32" fmla="*/ 31 w 73"/>
                <a:gd name="T33" fmla="*/ 84 h 84"/>
                <a:gd name="T34" fmla="*/ 39 w 73"/>
                <a:gd name="T35" fmla="*/ 84 h 84"/>
                <a:gd name="T36" fmla="*/ 46 w 73"/>
                <a:gd name="T37" fmla="*/ 83 h 84"/>
                <a:gd name="T38" fmla="*/ 53 w 73"/>
                <a:gd name="T39" fmla="*/ 79 h 84"/>
                <a:gd name="T40" fmla="*/ 60 w 73"/>
                <a:gd name="T41" fmla="*/ 75 h 84"/>
                <a:gd name="T42" fmla="*/ 64 w 73"/>
                <a:gd name="T43" fmla="*/ 69 h 84"/>
                <a:gd name="T44" fmla="*/ 69 w 73"/>
                <a:gd name="T45" fmla="*/ 63 h 84"/>
                <a:gd name="T46" fmla="*/ 72 w 73"/>
                <a:gd name="T47" fmla="*/ 55 h 84"/>
                <a:gd name="T48" fmla="*/ 73 w 73"/>
                <a:gd name="T49" fmla="*/ 47 h 84"/>
                <a:gd name="T50" fmla="*/ 73 w 73"/>
                <a:gd name="T51" fmla="*/ 39 h 84"/>
                <a:gd name="T52" fmla="*/ 73 w 73"/>
                <a:gd name="T53" fmla="*/ 31 h 84"/>
                <a:gd name="T54" fmla="*/ 71 w 73"/>
                <a:gd name="T55" fmla="*/ 23 h 84"/>
                <a:gd name="T56" fmla="*/ 67 w 73"/>
                <a:gd name="T57" fmla="*/ 16 h 84"/>
                <a:gd name="T58" fmla="*/ 62 w 73"/>
                <a:gd name="T59" fmla="*/ 10 h 84"/>
                <a:gd name="T60" fmla="*/ 56 w 73"/>
                <a:gd name="T61" fmla="*/ 6 h 84"/>
                <a:gd name="T62" fmla="*/ 49 w 73"/>
                <a:gd name="T63" fmla="*/ 2 h 84"/>
                <a:gd name="T64" fmla="*/ 42 w 73"/>
                <a:gd name="T6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84">
                  <a:moveTo>
                    <a:pt x="42" y="0"/>
                  </a:moveTo>
                  <a:lnTo>
                    <a:pt x="35" y="0"/>
                  </a:lnTo>
                  <a:lnTo>
                    <a:pt x="27" y="1"/>
                  </a:lnTo>
                  <a:lnTo>
                    <a:pt x="22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1" y="74"/>
                  </a:lnTo>
                  <a:lnTo>
                    <a:pt x="17" y="78"/>
                  </a:lnTo>
                  <a:lnTo>
                    <a:pt x="24" y="82"/>
                  </a:lnTo>
                  <a:lnTo>
                    <a:pt x="31" y="84"/>
                  </a:lnTo>
                  <a:lnTo>
                    <a:pt x="39" y="84"/>
                  </a:lnTo>
                  <a:lnTo>
                    <a:pt x="46" y="83"/>
                  </a:lnTo>
                  <a:lnTo>
                    <a:pt x="53" y="79"/>
                  </a:lnTo>
                  <a:lnTo>
                    <a:pt x="60" y="75"/>
                  </a:lnTo>
                  <a:lnTo>
                    <a:pt x="64" y="69"/>
                  </a:lnTo>
                  <a:lnTo>
                    <a:pt x="69" y="63"/>
                  </a:lnTo>
                  <a:lnTo>
                    <a:pt x="72" y="55"/>
                  </a:lnTo>
                  <a:lnTo>
                    <a:pt x="73" y="47"/>
                  </a:lnTo>
                  <a:lnTo>
                    <a:pt x="73" y="39"/>
                  </a:lnTo>
                  <a:lnTo>
                    <a:pt x="73" y="31"/>
                  </a:lnTo>
                  <a:lnTo>
                    <a:pt x="71" y="23"/>
                  </a:lnTo>
                  <a:lnTo>
                    <a:pt x="67" y="16"/>
                  </a:lnTo>
                  <a:lnTo>
                    <a:pt x="62" y="10"/>
                  </a:lnTo>
                  <a:lnTo>
                    <a:pt x="56" y="6"/>
                  </a:lnTo>
                  <a:lnTo>
                    <a:pt x="49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4" name="Freeform 53"/>
            <p:cNvSpPr>
              <a:spLocks/>
            </p:cNvSpPr>
            <p:nvPr/>
          </p:nvSpPr>
          <p:spPr bwMode="auto">
            <a:xfrm>
              <a:off x="5097820" y="2508807"/>
              <a:ext cx="15401" cy="17482"/>
            </a:xfrm>
            <a:custGeom>
              <a:avLst/>
              <a:gdLst>
                <a:gd name="T0" fmla="*/ 31 w 75"/>
                <a:gd name="T1" fmla="*/ 84 h 84"/>
                <a:gd name="T2" fmla="*/ 39 w 75"/>
                <a:gd name="T3" fmla="*/ 84 h 84"/>
                <a:gd name="T4" fmla="*/ 46 w 75"/>
                <a:gd name="T5" fmla="*/ 83 h 84"/>
                <a:gd name="T6" fmla="*/ 53 w 75"/>
                <a:gd name="T7" fmla="*/ 79 h 84"/>
                <a:gd name="T8" fmla="*/ 60 w 75"/>
                <a:gd name="T9" fmla="*/ 74 h 84"/>
                <a:gd name="T10" fmla="*/ 64 w 75"/>
                <a:gd name="T11" fmla="*/ 69 h 84"/>
                <a:gd name="T12" fmla="*/ 69 w 75"/>
                <a:gd name="T13" fmla="*/ 63 h 84"/>
                <a:gd name="T14" fmla="*/ 73 w 75"/>
                <a:gd name="T15" fmla="*/ 55 h 84"/>
                <a:gd name="T16" fmla="*/ 75 w 75"/>
                <a:gd name="T17" fmla="*/ 47 h 84"/>
                <a:gd name="T18" fmla="*/ 75 w 75"/>
                <a:gd name="T19" fmla="*/ 39 h 84"/>
                <a:gd name="T20" fmla="*/ 74 w 75"/>
                <a:gd name="T21" fmla="*/ 31 h 84"/>
                <a:gd name="T22" fmla="*/ 71 w 75"/>
                <a:gd name="T23" fmla="*/ 23 h 84"/>
                <a:gd name="T24" fmla="*/ 68 w 75"/>
                <a:gd name="T25" fmla="*/ 16 h 84"/>
                <a:gd name="T26" fmla="*/ 62 w 75"/>
                <a:gd name="T27" fmla="*/ 10 h 84"/>
                <a:gd name="T28" fmla="*/ 56 w 75"/>
                <a:gd name="T29" fmla="*/ 5 h 84"/>
                <a:gd name="T30" fmla="*/ 50 w 75"/>
                <a:gd name="T31" fmla="*/ 2 h 84"/>
                <a:gd name="T32" fmla="*/ 43 w 75"/>
                <a:gd name="T33" fmla="*/ 0 h 84"/>
                <a:gd name="T34" fmla="*/ 36 w 75"/>
                <a:gd name="T35" fmla="*/ 0 h 84"/>
                <a:gd name="T36" fmla="*/ 28 w 75"/>
                <a:gd name="T37" fmla="*/ 1 h 84"/>
                <a:gd name="T38" fmla="*/ 22 w 75"/>
                <a:gd name="T39" fmla="*/ 4 h 84"/>
                <a:gd name="T40" fmla="*/ 15 w 75"/>
                <a:gd name="T41" fmla="*/ 9 h 84"/>
                <a:gd name="T42" fmla="*/ 10 w 75"/>
                <a:gd name="T43" fmla="*/ 15 h 84"/>
                <a:gd name="T44" fmla="*/ 6 w 75"/>
                <a:gd name="T45" fmla="*/ 20 h 84"/>
                <a:gd name="T46" fmla="*/ 2 w 75"/>
                <a:gd name="T47" fmla="*/ 28 h 84"/>
                <a:gd name="T48" fmla="*/ 0 w 75"/>
                <a:gd name="T49" fmla="*/ 36 h 84"/>
                <a:gd name="T50" fmla="*/ 0 w 75"/>
                <a:gd name="T51" fmla="*/ 45 h 84"/>
                <a:gd name="T52" fmla="*/ 0 w 75"/>
                <a:gd name="T53" fmla="*/ 53 h 84"/>
                <a:gd name="T54" fmla="*/ 2 w 75"/>
                <a:gd name="T55" fmla="*/ 61 h 84"/>
                <a:gd name="T56" fmla="*/ 7 w 75"/>
                <a:gd name="T57" fmla="*/ 68 h 84"/>
                <a:gd name="T58" fmla="*/ 11 w 75"/>
                <a:gd name="T59" fmla="*/ 73 h 84"/>
                <a:gd name="T60" fmla="*/ 17 w 75"/>
                <a:gd name="T61" fmla="*/ 78 h 84"/>
                <a:gd name="T62" fmla="*/ 24 w 75"/>
                <a:gd name="T63" fmla="*/ 81 h 84"/>
                <a:gd name="T64" fmla="*/ 31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1" y="84"/>
                  </a:moveTo>
                  <a:lnTo>
                    <a:pt x="39" y="84"/>
                  </a:lnTo>
                  <a:lnTo>
                    <a:pt x="46" y="83"/>
                  </a:lnTo>
                  <a:lnTo>
                    <a:pt x="53" y="79"/>
                  </a:lnTo>
                  <a:lnTo>
                    <a:pt x="60" y="74"/>
                  </a:lnTo>
                  <a:lnTo>
                    <a:pt x="64" y="69"/>
                  </a:lnTo>
                  <a:lnTo>
                    <a:pt x="69" y="63"/>
                  </a:lnTo>
                  <a:lnTo>
                    <a:pt x="73" y="55"/>
                  </a:lnTo>
                  <a:lnTo>
                    <a:pt x="75" y="47"/>
                  </a:lnTo>
                  <a:lnTo>
                    <a:pt x="75" y="39"/>
                  </a:lnTo>
                  <a:lnTo>
                    <a:pt x="74" y="31"/>
                  </a:lnTo>
                  <a:lnTo>
                    <a:pt x="71" y="23"/>
                  </a:lnTo>
                  <a:lnTo>
                    <a:pt x="68" y="16"/>
                  </a:lnTo>
                  <a:lnTo>
                    <a:pt x="62" y="10"/>
                  </a:lnTo>
                  <a:lnTo>
                    <a:pt x="56" y="5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2" y="4"/>
                  </a:lnTo>
                  <a:lnTo>
                    <a:pt x="15" y="9"/>
                  </a:lnTo>
                  <a:lnTo>
                    <a:pt x="10" y="15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0" y="53"/>
                  </a:lnTo>
                  <a:lnTo>
                    <a:pt x="2" y="61"/>
                  </a:lnTo>
                  <a:lnTo>
                    <a:pt x="7" y="68"/>
                  </a:lnTo>
                  <a:lnTo>
                    <a:pt x="11" y="73"/>
                  </a:lnTo>
                  <a:lnTo>
                    <a:pt x="17" y="78"/>
                  </a:lnTo>
                  <a:lnTo>
                    <a:pt x="24" y="81"/>
                  </a:lnTo>
                  <a:lnTo>
                    <a:pt x="31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5" name="Freeform 54"/>
            <p:cNvSpPr>
              <a:spLocks/>
            </p:cNvSpPr>
            <p:nvPr/>
          </p:nvSpPr>
          <p:spPr bwMode="auto">
            <a:xfrm>
              <a:off x="5120714" y="2520045"/>
              <a:ext cx="15401" cy="17066"/>
            </a:xfrm>
            <a:custGeom>
              <a:avLst/>
              <a:gdLst>
                <a:gd name="T0" fmla="*/ 32 w 75"/>
                <a:gd name="T1" fmla="*/ 83 h 83"/>
                <a:gd name="T2" fmla="*/ 40 w 75"/>
                <a:gd name="T3" fmla="*/ 83 h 83"/>
                <a:gd name="T4" fmla="*/ 47 w 75"/>
                <a:gd name="T5" fmla="*/ 82 h 83"/>
                <a:gd name="T6" fmla="*/ 53 w 75"/>
                <a:gd name="T7" fmla="*/ 79 h 83"/>
                <a:gd name="T8" fmla="*/ 60 w 75"/>
                <a:gd name="T9" fmla="*/ 75 h 83"/>
                <a:gd name="T10" fmla="*/ 65 w 75"/>
                <a:gd name="T11" fmla="*/ 69 h 83"/>
                <a:gd name="T12" fmla="*/ 70 w 75"/>
                <a:gd name="T13" fmla="*/ 63 h 83"/>
                <a:gd name="T14" fmla="*/ 73 w 75"/>
                <a:gd name="T15" fmla="*/ 55 h 83"/>
                <a:gd name="T16" fmla="*/ 75 w 75"/>
                <a:gd name="T17" fmla="*/ 47 h 83"/>
                <a:gd name="T18" fmla="*/ 75 w 75"/>
                <a:gd name="T19" fmla="*/ 39 h 83"/>
                <a:gd name="T20" fmla="*/ 74 w 75"/>
                <a:gd name="T21" fmla="*/ 30 h 83"/>
                <a:gd name="T22" fmla="*/ 72 w 75"/>
                <a:gd name="T23" fmla="*/ 23 h 83"/>
                <a:gd name="T24" fmla="*/ 68 w 75"/>
                <a:gd name="T25" fmla="*/ 16 h 83"/>
                <a:gd name="T26" fmla="*/ 64 w 75"/>
                <a:gd name="T27" fmla="*/ 10 h 83"/>
                <a:gd name="T28" fmla="*/ 58 w 75"/>
                <a:gd name="T29" fmla="*/ 4 h 83"/>
                <a:gd name="T30" fmla="*/ 51 w 75"/>
                <a:gd name="T31" fmla="*/ 2 h 83"/>
                <a:gd name="T32" fmla="*/ 44 w 75"/>
                <a:gd name="T33" fmla="*/ 0 h 83"/>
                <a:gd name="T34" fmla="*/ 36 w 75"/>
                <a:gd name="T35" fmla="*/ 0 h 83"/>
                <a:gd name="T36" fmla="*/ 29 w 75"/>
                <a:gd name="T37" fmla="*/ 1 h 83"/>
                <a:gd name="T38" fmla="*/ 22 w 75"/>
                <a:gd name="T39" fmla="*/ 4 h 83"/>
                <a:gd name="T40" fmla="*/ 15 w 75"/>
                <a:gd name="T41" fmla="*/ 8 h 83"/>
                <a:gd name="T42" fmla="*/ 11 w 75"/>
                <a:gd name="T43" fmla="*/ 14 h 83"/>
                <a:gd name="T44" fmla="*/ 6 w 75"/>
                <a:gd name="T45" fmla="*/ 20 h 83"/>
                <a:gd name="T46" fmla="*/ 3 w 75"/>
                <a:gd name="T47" fmla="*/ 29 h 83"/>
                <a:gd name="T48" fmla="*/ 0 w 75"/>
                <a:gd name="T49" fmla="*/ 37 h 83"/>
                <a:gd name="T50" fmla="*/ 0 w 75"/>
                <a:gd name="T51" fmla="*/ 45 h 83"/>
                <a:gd name="T52" fmla="*/ 2 w 75"/>
                <a:gd name="T53" fmla="*/ 53 h 83"/>
                <a:gd name="T54" fmla="*/ 4 w 75"/>
                <a:gd name="T55" fmla="*/ 61 h 83"/>
                <a:gd name="T56" fmla="*/ 7 w 75"/>
                <a:gd name="T57" fmla="*/ 68 h 83"/>
                <a:gd name="T58" fmla="*/ 12 w 75"/>
                <a:gd name="T59" fmla="*/ 73 h 83"/>
                <a:gd name="T60" fmla="*/ 18 w 75"/>
                <a:gd name="T61" fmla="*/ 78 h 83"/>
                <a:gd name="T62" fmla="*/ 25 w 75"/>
                <a:gd name="T63" fmla="*/ 82 h 83"/>
                <a:gd name="T64" fmla="*/ 32 w 75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3">
                  <a:moveTo>
                    <a:pt x="32" y="83"/>
                  </a:moveTo>
                  <a:lnTo>
                    <a:pt x="40" y="83"/>
                  </a:lnTo>
                  <a:lnTo>
                    <a:pt x="47" y="82"/>
                  </a:lnTo>
                  <a:lnTo>
                    <a:pt x="53" y="79"/>
                  </a:lnTo>
                  <a:lnTo>
                    <a:pt x="60" y="75"/>
                  </a:lnTo>
                  <a:lnTo>
                    <a:pt x="65" y="69"/>
                  </a:lnTo>
                  <a:lnTo>
                    <a:pt x="70" y="63"/>
                  </a:lnTo>
                  <a:lnTo>
                    <a:pt x="73" y="55"/>
                  </a:lnTo>
                  <a:lnTo>
                    <a:pt x="75" y="47"/>
                  </a:lnTo>
                  <a:lnTo>
                    <a:pt x="75" y="39"/>
                  </a:lnTo>
                  <a:lnTo>
                    <a:pt x="74" y="30"/>
                  </a:lnTo>
                  <a:lnTo>
                    <a:pt x="72" y="23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8" y="4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11" y="14"/>
                  </a:lnTo>
                  <a:lnTo>
                    <a:pt x="6" y="20"/>
                  </a:lnTo>
                  <a:lnTo>
                    <a:pt x="3" y="29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2" y="53"/>
                  </a:lnTo>
                  <a:lnTo>
                    <a:pt x="4" y="61"/>
                  </a:lnTo>
                  <a:lnTo>
                    <a:pt x="7" y="68"/>
                  </a:lnTo>
                  <a:lnTo>
                    <a:pt x="12" y="73"/>
                  </a:lnTo>
                  <a:lnTo>
                    <a:pt x="18" y="78"/>
                  </a:lnTo>
                  <a:lnTo>
                    <a:pt x="25" y="82"/>
                  </a:lnTo>
                  <a:lnTo>
                    <a:pt x="32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6" name="Freeform 55"/>
            <p:cNvSpPr>
              <a:spLocks/>
            </p:cNvSpPr>
            <p:nvPr/>
          </p:nvSpPr>
          <p:spPr bwMode="auto">
            <a:xfrm>
              <a:off x="5146937" y="2529203"/>
              <a:ext cx="15817" cy="17482"/>
            </a:xfrm>
            <a:custGeom>
              <a:avLst/>
              <a:gdLst>
                <a:gd name="T0" fmla="*/ 32 w 75"/>
                <a:gd name="T1" fmla="*/ 84 h 84"/>
                <a:gd name="T2" fmla="*/ 39 w 75"/>
                <a:gd name="T3" fmla="*/ 84 h 84"/>
                <a:gd name="T4" fmla="*/ 47 w 75"/>
                <a:gd name="T5" fmla="*/ 82 h 84"/>
                <a:gd name="T6" fmla="*/ 53 w 75"/>
                <a:gd name="T7" fmla="*/ 79 h 84"/>
                <a:gd name="T8" fmla="*/ 60 w 75"/>
                <a:gd name="T9" fmla="*/ 76 h 84"/>
                <a:gd name="T10" fmla="*/ 65 w 75"/>
                <a:gd name="T11" fmla="*/ 70 h 84"/>
                <a:gd name="T12" fmla="*/ 69 w 75"/>
                <a:gd name="T13" fmla="*/ 63 h 84"/>
                <a:gd name="T14" fmla="*/ 73 w 75"/>
                <a:gd name="T15" fmla="*/ 55 h 84"/>
                <a:gd name="T16" fmla="*/ 75 w 75"/>
                <a:gd name="T17" fmla="*/ 47 h 84"/>
                <a:gd name="T18" fmla="*/ 75 w 75"/>
                <a:gd name="T19" fmla="*/ 39 h 84"/>
                <a:gd name="T20" fmla="*/ 75 w 75"/>
                <a:gd name="T21" fmla="*/ 31 h 84"/>
                <a:gd name="T22" fmla="*/ 73 w 75"/>
                <a:gd name="T23" fmla="*/ 23 h 84"/>
                <a:gd name="T24" fmla="*/ 68 w 75"/>
                <a:gd name="T25" fmla="*/ 16 h 84"/>
                <a:gd name="T26" fmla="*/ 64 w 75"/>
                <a:gd name="T27" fmla="*/ 10 h 84"/>
                <a:gd name="T28" fmla="*/ 58 w 75"/>
                <a:gd name="T29" fmla="*/ 5 h 84"/>
                <a:gd name="T30" fmla="*/ 51 w 75"/>
                <a:gd name="T31" fmla="*/ 2 h 84"/>
                <a:gd name="T32" fmla="*/ 44 w 75"/>
                <a:gd name="T33" fmla="*/ 0 h 84"/>
                <a:gd name="T34" fmla="*/ 36 w 75"/>
                <a:gd name="T35" fmla="*/ 0 h 84"/>
                <a:gd name="T36" fmla="*/ 29 w 75"/>
                <a:gd name="T37" fmla="*/ 1 h 84"/>
                <a:gd name="T38" fmla="*/ 22 w 75"/>
                <a:gd name="T39" fmla="*/ 4 h 84"/>
                <a:gd name="T40" fmla="*/ 15 w 75"/>
                <a:gd name="T41" fmla="*/ 9 h 84"/>
                <a:gd name="T42" fmla="*/ 11 w 75"/>
                <a:gd name="T43" fmla="*/ 15 h 84"/>
                <a:gd name="T44" fmla="*/ 6 w 75"/>
                <a:gd name="T45" fmla="*/ 20 h 84"/>
                <a:gd name="T46" fmla="*/ 2 w 75"/>
                <a:gd name="T47" fmla="*/ 28 h 84"/>
                <a:gd name="T48" fmla="*/ 0 w 75"/>
                <a:gd name="T49" fmla="*/ 36 h 84"/>
                <a:gd name="T50" fmla="*/ 0 w 75"/>
                <a:gd name="T51" fmla="*/ 44 h 84"/>
                <a:gd name="T52" fmla="*/ 1 w 75"/>
                <a:gd name="T53" fmla="*/ 53 h 84"/>
                <a:gd name="T54" fmla="*/ 4 w 75"/>
                <a:gd name="T55" fmla="*/ 61 h 84"/>
                <a:gd name="T56" fmla="*/ 8 w 75"/>
                <a:gd name="T57" fmla="*/ 68 h 84"/>
                <a:gd name="T58" fmla="*/ 13 w 75"/>
                <a:gd name="T59" fmla="*/ 73 h 84"/>
                <a:gd name="T60" fmla="*/ 19 w 75"/>
                <a:gd name="T61" fmla="*/ 78 h 84"/>
                <a:gd name="T62" fmla="*/ 26 w 75"/>
                <a:gd name="T63" fmla="*/ 81 h 84"/>
                <a:gd name="T64" fmla="*/ 32 w 75"/>
                <a:gd name="T6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84">
                  <a:moveTo>
                    <a:pt x="32" y="84"/>
                  </a:moveTo>
                  <a:lnTo>
                    <a:pt x="39" y="84"/>
                  </a:lnTo>
                  <a:lnTo>
                    <a:pt x="47" y="82"/>
                  </a:lnTo>
                  <a:lnTo>
                    <a:pt x="53" y="79"/>
                  </a:lnTo>
                  <a:lnTo>
                    <a:pt x="60" y="76"/>
                  </a:lnTo>
                  <a:lnTo>
                    <a:pt x="65" y="70"/>
                  </a:lnTo>
                  <a:lnTo>
                    <a:pt x="69" y="63"/>
                  </a:lnTo>
                  <a:lnTo>
                    <a:pt x="73" y="55"/>
                  </a:lnTo>
                  <a:lnTo>
                    <a:pt x="75" y="47"/>
                  </a:lnTo>
                  <a:lnTo>
                    <a:pt x="75" y="39"/>
                  </a:lnTo>
                  <a:lnTo>
                    <a:pt x="75" y="31"/>
                  </a:lnTo>
                  <a:lnTo>
                    <a:pt x="73" y="23"/>
                  </a:lnTo>
                  <a:lnTo>
                    <a:pt x="68" y="16"/>
                  </a:lnTo>
                  <a:lnTo>
                    <a:pt x="64" y="10"/>
                  </a:lnTo>
                  <a:lnTo>
                    <a:pt x="58" y="5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4"/>
                  </a:lnTo>
                  <a:lnTo>
                    <a:pt x="15" y="9"/>
                  </a:lnTo>
                  <a:lnTo>
                    <a:pt x="11" y="15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4" y="61"/>
                  </a:lnTo>
                  <a:lnTo>
                    <a:pt x="8" y="68"/>
                  </a:lnTo>
                  <a:lnTo>
                    <a:pt x="13" y="73"/>
                  </a:lnTo>
                  <a:lnTo>
                    <a:pt x="19" y="78"/>
                  </a:lnTo>
                  <a:lnTo>
                    <a:pt x="26" y="81"/>
                  </a:lnTo>
                  <a:lnTo>
                    <a:pt x="32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13800" y="6320897"/>
            <a:ext cx="6306016" cy="4729512"/>
            <a:chOff x="835352" y="3538178"/>
            <a:chExt cx="611024" cy="611024"/>
          </a:xfrm>
        </p:grpSpPr>
        <p:sp>
          <p:nvSpPr>
            <p:cNvPr id="32" name="Oval 31"/>
            <p:cNvSpPr/>
            <p:nvPr/>
          </p:nvSpPr>
          <p:spPr>
            <a:xfrm>
              <a:off x="835352" y="35381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Freeform 61"/>
            <p:cNvSpPr>
              <a:spLocks/>
            </p:cNvSpPr>
            <p:nvPr/>
          </p:nvSpPr>
          <p:spPr bwMode="auto">
            <a:xfrm>
              <a:off x="1033658" y="3653530"/>
              <a:ext cx="207705" cy="348812"/>
            </a:xfrm>
            <a:custGeom>
              <a:avLst/>
              <a:gdLst>
                <a:gd name="T0" fmla="*/ 250 w 997"/>
                <a:gd name="T1" fmla="*/ 1675 h 1675"/>
                <a:gd name="T2" fmla="*/ 997 w 997"/>
                <a:gd name="T3" fmla="*/ 1466 h 1675"/>
                <a:gd name="T4" fmla="*/ 989 w 997"/>
                <a:gd name="T5" fmla="*/ 0 h 1675"/>
                <a:gd name="T6" fmla="*/ 88 w 997"/>
                <a:gd name="T7" fmla="*/ 157 h 1675"/>
                <a:gd name="T8" fmla="*/ 0 w 997"/>
                <a:gd name="T9" fmla="*/ 298 h 1675"/>
                <a:gd name="T10" fmla="*/ 6 w 997"/>
                <a:gd name="T11" fmla="*/ 1543 h 1675"/>
                <a:gd name="T12" fmla="*/ 250 w 997"/>
                <a:gd name="T13" fmla="*/ 1675 h 1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7" h="1675">
                  <a:moveTo>
                    <a:pt x="250" y="1675"/>
                  </a:moveTo>
                  <a:lnTo>
                    <a:pt x="997" y="1466"/>
                  </a:lnTo>
                  <a:lnTo>
                    <a:pt x="989" y="0"/>
                  </a:lnTo>
                  <a:lnTo>
                    <a:pt x="88" y="157"/>
                  </a:lnTo>
                  <a:lnTo>
                    <a:pt x="0" y="298"/>
                  </a:lnTo>
                  <a:lnTo>
                    <a:pt x="6" y="1543"/>
                  </a:lnTo>
                  <a:lnTo>
                    <a:pt x="250" y="167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8" name="Freeform 62"/>
            <p:cNvSpPr>
              <a:spLocks/>
            </p:cNvSpPr>
            <p:nvPr/>
          </p:nvSpPr>
          <p:spPr bwMode="auto">
            <a:xfrm>
              <a:off x="1029079" y="3670180"/>
              <a:ext cx="203543" cy="328416"/>
            </a:xfrm>
            <a:custGeom>
              <a:avLst/>
              <a:gdLst>
                <a:gd name="T0" fmla="*/ 975 w 977"/>
                <a:gd name="T1" fmla="*/ 0 h 1578"/>
                <a:gd name="T2" fmla="*/ 152 w 977"/>
                <a:gd name="T3" fmla="*/ 110 h 1578"/>
                <a:gd name="T4" fmla="*/ 0 w 977"/>
                <a:gd name="T5" fmla="*/ 239 h 1578"/>
                <a:gd name="T6" fmla="*/ 60 w 977"/>
                <a:gd name="T7" fmla="*/ 1443 h 1578"/>
                <a:gd name="T8" fmla="*/ 782 w 977"/>
                <a:gd name="T9" fmla="*/ 1578 h 1578"/>
                <a:gd name="T10" fmla="*/ 977 w 977"/>
                <a:gd name="T11" fmla="*/ 1317 h 1578"/>
                <a:gd name="T12" fmla="*/ 975 w 977"/>
                <a:gd name="T13" fmla="*/ 0 h 1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7" h="1578">
                  <a:moveTo>
                    <a:pt x="975" y="0"/>
                  </a:moveTo>
                  <a:lnTo>
                    <a:pt x="152" y="110"/>
                  </a:lnTo>
                  <a:lnTo>
                    <a:pt x="0" y="239"/>
                  </a:lnTo>
                  <a:lnTo>
                    <a:pt x="60" y="1443"/>
                  </a:lnTo>
                  <a:lnTo>
                    <a:pt x="782" y="1578"/>
                  </a:lnTo>
                  <a:lnTo>
                    <a:pt x="977" y="1317"/>
                  </a:lnTo>
                  <a:lnTo>
                    <a:pt x="9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9" name="Freeform 63"/>
            <p:cNvSpPr>
              <a:spLocks/>
            </p:cNvSpPr>
            <p:nvPr/>
          </p:nvSpPr>
          <p:spPr bwMode="auto">
            <a:xfrm>
              <a:off x="1020754" y="3686413"/>
              <a:ext cx="193137" cy="355056"/>
            </a:xfrm>
            <a:custGeom>
              <a:avLst/>
              <a:gdLst>
                <a:gd name="T0" fmla="*/ 923 w 927"/>
                <a:gd name="T1" fmla="*/ 1706 h 1706"/>
                <a:gd name="T2" fmla="*/ 927 w 927"/>
                <a:gd name="T3" fmla="*/ 290 h 1706"/>
                <a:gd name="T4" fmla="*/ 51 w 927"/>
                <a:gd name="T5" fmla="*/ 159 h 1706"/>
                <a:gd name="T6" fmla="*/ 168 w 927"/>
                <a:gd name="T7" fmla="*/ 3 h 1706"/>
                <a:gd name="T8" fmla="*/ 150 w 927"/>
                <a:gd name="T9" fmla="*/ 0 h 1706"/>
                <a:gd name="T10" fmla="*/ 2 w 927"/>
                <a:gd name="T11" fmla="*/ 150 h 1706"/>
                <a:gd name="T12" fmla="*/ 0 w 927"/>
                <a:gd name="T13" fmla="*/ 1444 h 1706"/>
                <a:gd name="T14" fmla="*/ 923 w 927"/>
                <a:gd name="T1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7" h="1706">
                  <a:moveTo>
                    <a:pt x="923" y="1706"/>
                  </a:moveTo>
                  <a:lnTo>
                    <a:pt x="927" y="290"/>
                  </a:lnTo>
                  <a:lnTo>
                    <a:pt x="51" y="159"/>
                  </a:lnTo>
                  <a:lnTo>
                    <a:pt x="168" y="3"/>
                  </a:lnTo>
                  <a:lnTo>
                    <a:pt x="150" y="0"/>
                  </a:lnTo>
                  <a:lnTo>
                    <a:pt x="2" y="150"/>
                  </a:lnTo>
                  <a:lnTo>
                    <a:pt x="0" y="1444"/>
                  </a:lnTo>
                  <a:lnTo>
                    <a:pt x="923" y="17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0" name="Freeform 64"/>
            <p:cNvSpPr>
              <a:spLocks/>
            </p:cNvSpPr>
            <p:nvPr/>
          </p:nvSpPr>
          <p:spPr bwMode="auto">
            <a:xfrm>
              <a:off x="1060713" y="3773408"/>
              <a:ext cx="109056" cy="198548"/>
            </a:xfrm>
            <a:custGeom>
              <a:avLst/>
              <a:gdLst>
                <a:gd name="T0" fmla="*/ 524 w 524"/>
                <a:gd name="T1" fmla="*/ 954 h 954"/>
                <a:gd name="T2" fmla="*/ 524 w 524"/>
                <a:gd name="T3" fmla="*/ 88 h 954"/>
                <a:gd name="T4" fmla="*/ 0 w 524"/>
                <a:gd name="T5" fmla="*/ 0 h 954"/>
                <a:gd name="T6" fmla="*/ 0 w 524"/>
                <a:gd name="T7" fmla="*/ 814 h 954"/>
                <a:gd name="T8" fmla="*/ 524 w 524"/>
                <a:gd name="T9" fmla="*/ 954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954">
                  <a:moveTo>
                    <a:pt x="524" y="954"/>
                  </a:moveTo>
                  <a:lnTo>
                    <a:pt x="524" y="88"/>
                  </a:lnTo>
                  <a:lnTo>
                    <a:pt x="0" y="0"/>
                  </a:lnTo>
                  <a:lnTo>
                    <a:pt x="0" y="814"/>
                  </a:lnTo>
                  <a:lnTo>
                    <a:pt x="524" y="9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1" name="Freeform 65"/>
            <p:cNvSpPr>
              <a:spLocks/>
            </p:cNvSpPr>
            <p:nvPr/>
          </p:nvSpPr>
          <p:spPr bwMode="auto">
            <a:xfrm>
              <a:off x="1073617" y="3816697"/>
              <a:ext cx="82832" cy="26223"/>
            </a:xfrm>
            <a:custGeom>
              <a:avLst/>
              <a:gdLst>
                <a:gd name="T0" fmla="*/ 396 w 397"/>
                <a:gd name="T1" fmla="*/ 124 h 124"/>
                <a:gd name="T2" fmla="*/ 397 w 397"/>
                <a:gd name="T3" fmla="*/ 70 h 124"/>
                <a:gd name="T4" fmla="*/ 2 w 397"/>
                <a:gd name="T5" fmla="*/ 0 h 124"/>
                <a:gd name="T6" fmla="*/ 0 w 397"/>
                <a:gd name="T7" fmla="*/ 53 h 124"/>
                <a:gd name="T8" fmla="*/ 396 w 397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" h="124">
                  <a:moveTo>
                    <a:pt x="396" y="124"/>
                  </a:moveTo>
                  <a:lnTo>
                    <a:pt x="397" y="70"/>
                  </a:lnTo>
                  <a:lnTo>
                    <a:pt x="2" y="0"/>
                  </a:lnTo>
                  <a:lnTo>
                    <a:pt x="0" y="53"/>
                  </a:lnTo>
                  <a:lnTo>
                    <a:pt x="396" y="1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2" name="Freeform 66"/>
            <p:cNvSpPr>
              <a:spLocks/>
            </p:cNvSpPr>
            <p:nvPr/>
          </p:nvSpPr>
          <p:spPr bwMode="auto">
            <a:xfrm>
              <a:off x="1074033" y="3842921"/>
              <a:ext cx="82416" cy="25807"/>
            </a:xfrm>
            <a:custGeom>
              <a:avLst/>
              <a:gdLst>
                <a:gd name="T0" fmla="*/ 396 w 397"/>
                <a:gd name="T1" fmla="*/ 125 h 125"/>
                <a:gd name="T2" fmla="*/ 397 w 397"/>
                <a:gd name="T3" fmla="*/ 71 h 125"/>
                <a:gd name="T4" fmla="*/ 1 w 397"/>
                <a:gd name="T5" fmla="*/ 0 h 125"/>
                <a:gd name="T6" fmla="*/ 0 w 397"/>
                <a:gd name="T7" fmla="*/ 53 h 125"/>
                <a:gd name="T8" fmla="*/ 396 w 3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" h="125">
                  <a:moveTo>
                    <a:pt x="396" y="125"/>
                  </a:moveTo>
                  <a:lnTo>
                    <a:pt x="397" y="71"/>
                  </a:lnTo>
                  <a:lnTo>
                    <a:pt x="1" y="0"/>
                  </a:lnTo>
                  <a:lnTo>
                    <a:pt x="0" y="53"/>
                  </a:lnTo>
                  <a:lnTo>
                    <a:pt x="396" y="1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80691" y="10431319"/>
            <a:ext cx="6306016" cy="4729512"/>
            <a:chOff x="4799176" y="4909778"/>
            <a:chExt cx="611024" cy="611024"/>
          </a:xfrm>
        </p:grpSpPr>
        <p:sp>
          <p:nvSpPr>
            <p:cNvPr id="53" name="Oval 52"/>
            <p:cNvSpPr/>
            <p:nvPr/>
          </p:nvSpPr>
          <p:spPr>
            <a:xfrm>
              <a:off x="4799176" y="49097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4982312" y="5013487"/>
              <a:ext cx="300112" cy="372121"/>
            </a:xfrm>
            <a:custGeom>
              <a:avLst/>
              <a:gdLst>
                <a:gd name="T0" fmla="*/ 1142 w 1441"/>
                <a:gd name="T1" fmla="*/ 7 h 1787"/>
                <a:gd name="T2" fmla="*/ 1024 w 1441"/>
                <a:gd name="T3" fmla="*/ 0 h 1787"/>
                <a:gd name="T4" fmla="*/ 894 w 1441"/>
                <a:gd name="T5" fmla="*/ 7 h 1787"/>
                <a:gd name="T6" fmla="*/ 775 w 1441"/>
                <a:gd name="T7" fmla="*/ 21 h 1787"/>
                <a:gd name="T8" fmla="*/ 697 w 1441"/>
                <a:gd name="T9" fmla="*/ 32 h 1787"/>
                <a:gd name="T10" fmla="*/ 642 w 1441"/>
                <a:gd name="T11" fmla="*/ 54 h 1787"/>
                <a:gd name="T12" fmla="*/ 529 w 1441"/>
                <a:gd name="T13" fmla="*/ 123 h 1787"/>
                <a:gd name="T14" fmla="*/ 422 w 1441"/>
                <a:gd name="T15" fmla="*/ 212 h 1787"/>
                <a:gd name="T16" fmla="*/ 320 w 1441"/>
                <a:gd name="T17" fmla="*/ 317 h 1787"/>
                <a:gd name="T18" fmla="*/ 228 w 1441"/>
                <a:gd name="T19" fmla="*/ 438 h 1787"/>
                <a:gd name="T20" fmla="*/ 147 w 1441"/>
                <a:gd name="T21" fmla="*/ 574 h 1787"/>
                <a:gd name="T22" fmla="*/ 40 w 1441"/>
                <a:gd name="T23" fmla="*/ 847 h 1787"/>
                <a:gd name="T24" fmla="*/ 0 w 1441"/>
                <a:gd name="T25" fmla="*/ 1114 h 1787"/>
                <a:gd name="T26" fmla="*/ 14 w 1441"/>
                <a:gd name="T27" fmla="*/ 1312 h 1787"/>
                <a:gd name="T28" fmla="*/ 54 w 1441"/>
                <a:gd name="T29" fmla="*/ 1416 h 1787"/>
                <a:gd name="T30" fmla="*/ 114 w 1441"/>
                <a:gd name="T31" fmla="*/ 1525 h 1787"/>
                <a:gd name="T32" fmla="*/ 181 w 1441"/>
                <a:gd name="T33" fmla="*/ 1625 h 1787"/>
                <a:gd name="T34" fmla="*/ 238 w 1441"/>
                <a:gd name="T35" fmla="*/ 1700 h 1787"/>
                <a:gd name="T36" fmla="*/ 274 w 1441"/>
                <a:gd name="T37" fmla="*/ 1735 h 1787"/>
                <a:gd name="T38" fmla="*/ 296 w 1441"/>
                <a:gd name="T39" fmla="*/ 1737 h 1787"/>
                <a:gd name="T40" fmla="*/ 345 w 1441"/>
                <a:gd name="T41" fmla="*/ 1742 h 1787"/>
                <a:gd name="T42" fmla="*/ 407 w 1441"/>
                <a:gd name="T43" fmla="*/ 1748 h 1787"/>
                <a:gd name="T44" fmla="*/ 462 w 1441"/>
                <a:gd name="T45" fmla="*/ 1752 h 1787"/>
                <a:gd name="T46" fmla="*/ 494 w 1441"/>
                <a:gd name="T47" fmla="*/ 1754 h 1787"/>
                <a:gd name="T48" fmla="*/ 498 w 1441"/>
                <a:gd name="T49" fmla="*/ 1754 h 1787"/>
                <a:gd name="T50" fmla="*/ 492 w 1441"/>
                <a:gd name="T51" fmla="*/ 1787 h 1787"/>
                <a:gd name="T52" fmla="*/ 598 w 1441"/>
                <a:gd name="T53" fmla="*/ 1171 h 1787"/>
                <a:gd name="T54" fmla="*/ 584 w 1441"/>
                <a:gd name="T55" fmla="*/ 1205 h 1787"/>
                <a:gd name="T56" fmla="*/ 570 w 1441"/>
                <a:gd name="T57" fmla="*/ 1197 h 1787"/>
                <a:gd name="T58" fmla="*/ 557 w 1441"/>
                <a:gd name="T59" fmla="*/ 1189 h 1787"/>
                <a:gd name="T60" fmla="*/ 516 w 1441"/>
                <a:gd name="T61" fmla="*/ 1171 h 1787"/>
                <a:gd name="T62" fmla="*/ 473 w 1441"/>
                <a:gd name="T63" fmla="*/ 1161 h 1787"/>
                <a:gd name="T64" fmla="*/ 431 w 1441"/>
                <a:gd name="T65" fmla="*/ 1157 h 1787"/>
                <a:gd name="T66" fmla="*/ 388 w 1441"/>
                <a:gd name="T67" fmla="*/ 1159 h 1787"/>
                <a:gd name="T68" fmla="*/ 347 w 1441"/>
                <a:gd name="T69" fmla="*/ 1167 h 1787"/>
                <a:gd name="T70" fmla="*/ 314 w 1441"/>
                <a:gd name="T71" fmla="*/ 1115 h 1787"/>
                <a:gd name="T72" fmla="*/ 313 w 1441"/>
                <a:gd name="T73" fmla="*/ 1048 h 1787"/>
                <a:gd name="T74" fmla="*/ 334 w 1441"/>
                <a:gd name="T75" fmla="*/ 901 h 1787"/>
                <a:gd name="T76" fmla="*/ 380 w 1441"/>
                <a:gd name="T77" fmla="*/ 749 h 1787"/>
                <a:gd name="T78" fmla="*/ 432 w 1441"/>
                <a:gd name="T79" fmla="*/ 647 h 1787"/>
                <a:gd name="T80" fmla="*/ 481 w 1441"/>
                <a:gd name="T81" fmla="*/ 578 h 1787"/>
                <a:gd name="T82" fmla="*/ 536 w 1441"/>
                <a:gd name="T83" fmla="*/ 517 h 1787"/>
                <a:gd name="T84" fmla="*/ 592 w 1441"/>
                <a:gd name="T85" fmla="*/ 463 h 1787"/>
                <a:gd name="T86" fmla="*/ 650 w 1441"/>
                <a:gd name="T87" fmla="*/ 415 h 1787"/>
                <a:gd name="T88" fmla="*/ 687 w 1441"/>
                <a:gd name="T89" fmla="*/ 387 h 1787"/>
                <a:gd name="T90" fmla="*/ 692 w 1441"/>
                <a:gd name="T91" fmla="*/ 388 h 1787"/>
                <a:gd name="T92" fmla="*/ 735 w 1441"/>
                <a:gd name="T93" fmla="*/ 382 h 1787"/>
                <a:gd name="T94" fmla="*/ 786 w 1441"/>
                <a:gd name="T95" fmla="*/ 432 h 1787"/>
                <a:gd name="T96" fmla="*/ 847 w 1441"/>
                <a:gd name="T97" fmla="*/ 514 h 1787"/>
                <a:gd name="T98" fmla="*/ 925 w 1441"/>
                <a:gd name="T99" fmla="*/ 582 h 1787"/>
                <a:gd name="T100" fmla="*/ 1441 w 1441"/>
                <a:gd name="T101" fmla="*/ 329 h 1787"/>
                <a:gd name="T102" fmla="*/ 1302 w 1441"/>
                <a:gd name="T103" fmla="*/ 165 h 1787"/>
                <a:gd name="T104" fmla="*/ 1244 w 1441"/>
                <a:gd name="T105" fmla="*/ 84 h 1787"/>
                <a:gd name="T106" fmla="*/ 1203 w 1441"/>
                <a:gd name="T107" fmla="*/ 27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41" h="1787">
                  <a:moveTo>
                    <a:pt x="1198" y="23"/>
                  </a:moveTo>
                  <a:lnTo>
                    <a:pt x="1173" y="14"/>
                  </a:lnTo>
                  <a:lnTo>
                    <a:pt x="1142" y="7"/>
                  </a:lnTo>
                  <a:lnTo>
                    <a:pt x="1105" y="2"/>
                  </a:lnTo>
                  <a:lnTo>
                    <a:pt x="1066" y="0"/>
                  </a:lnTo>
                  <a:lnTo>
                    <a:pt x="1024" y="0"/>
                  </a:lnTo>
                  <a:lnTo>
                    <a:pt x="980" y="1"/>
                  </a:lnTo>
                  <a:lnTo>
                    <a:pt x="937" y="3"/>
                  </a:lnTo>
                  <a:lnTo>
                    <a:pt x="894" y="7"/>
                  </a:lnTo>
                  <a:lnTo>
                    <a:pt x="851" y="11"/>
                  </a:lnTo>
                  <a:lnTo>
                    <a:pt x="812" y="16"/>
                  </a:lnTo>
                  <a:lnTo>
                    <a:pt x="775" y="21"/>
                  </a:lnTo>
                  <a:lnTo>
                    <a:pt x="744" y="25"/>
                  </a:lnTo>
                  <a:lnTo>
                    <a:pt x="718" y="30"/>
                  </a:lnTo>
                  <a:lnTo>
                    <a:pt x="697" y="32"/>
                  </a:lnTo>
                  <a:lnTo>
                    <a:pt x="684" y="34"/>
                  </a:lnTo>
                  <a:lnTo>
                    <a:pt x="680" y="36"/>
                  </a:lnTo>
                  <a:lnTo>
                    <a:pt x="642" y="54"/>
                  </a:lnTo>
                  <a:lnTo>
                    <a:pt x="604" y="76"/>
                  </a:lnTo>
                  <a:lnTo>
                    <a:pt x="566" y="99"/>
                  </a:lnTo>
                  <a:lnTo>
                    <a:pt x="529" y="123"/>
                  </a:lnTo>
                  <a:lnTo>
                    <a:pt x="493" y="151"/>
                  </a:lnTo>
                  <a:lnTo>
                    <a:pt x="456" y="181"/>
                  </a:lnTo>
                  <a:lnTo>
                    <a:pt x="422" y="212"/>
                  </a:lnTo>
                  <a:lnTo>
                    <a:pt x="387" y="244"/>
                  </a:lnTo>
                  <a:lnTo>
                    <a:pt x="354" y="280"/>
                  </a:lnTo>
                  <a:lnTo>
                    <a:pt x="320" y="317"/>
                  </a:lnTo>
                  <a:lnTo>
                    <a:pt x="288" y="355"/>
                  </a:lnTo>
                  <a:lnTo>
                    <a:pt x="258" y="395"/>
                  </a:lnTo>
                  <a:lnTo>
                    <a:pt x="228" y="438"/>
                  </a:lnTo>
                  <a:lnTo>
                    <a:pt x="200" y="481"/>
                  </a:lnTo>
                  <a:lnTo>
                    <a:pt x="173" y="526"/>
                  </a:lnTo>
                  <a:lnTo>
                    <a:pt x="147" y="574"/>
                  </a:lnTo>
                  <a:lnTo>
                    <a:pt x="105" y="665"/>
                  </a:lnTo>
                  <a:lnTo>
                    <a:pt x="69" y="756"/>
                  </a:lnTo>
                  <a:lnTo>
                    <a:pt x="40" y="847"/>
                  </a:lnTo>
                  <a:lnTo>
                    <a:pt x="19" y="938"/>
                  </a:lnTo>
                  <a:lnTo>
                    <a:pt x="6" y="1027"/>
                  </a:lnTo>
                  <a:lnTo>
                    <a:pt x="0" y="1114"/>
                  </a:lnTo>
                  <a:lnTo>
                    <a:pt x="0" y="1199"/>
                  </a:lnTo>
                  <a:lnTo>
                    <a:pt x="8" y="1281"/>
                  </a:lnTo>
                  <a:lnTo>
                    <a:pt x="14" y="1312"/>
                  </a:lnTo>
                  <a:lnTo>
                    <a:pt x="24" y="1344"/>
                  </a:lnTo>
                  <a:lnTo>
                    <a:pt x="38" y="1380"/>
                  </a:lnTo>
                  <a:lnTo>
                    <a:pt x="54" y="1416"/>
                  </a:lnTo>
                  <a:lnTo>
                    <a:pt x="72" y="1453"/>
                  </a:lnTo>
                  <a:lnTo>
                    <a:pt x="93" y="1488"/>
                  </a:lnTo>
                  <a:lnTo>
                    <a:pt x="114" y="1525"/>
                  </a:lnTo>
                  <a:lnTo>
                    <a:pt x="136" y="1560"/>
                  </a:lnTo>
                  <a:lnTo>
                    <a:pt x="159" y="1593"/>
                  </a:lnTo>
                  <a:lnTo>
                    <a:pt x="181" y="1625"/>
                  </a:lnTo>
                  <a:lnTo>
                    <a:pt x="201" y="1653"/>
                  </a:lnTo>
                  <a:lnTo>
                    <a:pt x="221" y="1678"/>
                  </a:lnTo>
                  <a:lnTo>
                    <a:pt x="238" y="1700"/>
                  </a:lnTo>
                  <a:lnTo>
                    <a:pt x="253" y="1716"/>
                  </a:lnTo>
                  <a:lnTo>
                    <a:pt x="266" y="1729"/>
                  </a:lnTo>
                  <a:lnTo>
                    <a:pt x="274" y="1735"/>
                  </a:lnTo>
                  <a:lnTo>
                    <a:pt x="277" y="1736"/>
                  </a:lnTo>
                  <a:lnTo>
                    <a:pt x="284" y="1736"/>
                  </a:lnTo>
                  <a:lnTo>
                    <a:pt x="296" y="1737"/>
                  </a:lnTo>
                  <a:lnTo>
                    <a:pt x="310" y="1738"/>
                  </a:lnTo>
                  <a:lnTo>
                    <a:pt x="327" y="1741"/>
                  </a:lnTo>
                  <a:lnTo>
                    <a:pt x="345" y="1742"/>
                  </a:lnTo>
                  <a:lnTo>
                    <a:pt x="366" y="1744"/>
                  </a:lnTo>
                  <a:lnTo>
                    <a:pt x="387" y="1745"/>
                  </a:lnTo>
                  <a:lnTo>
                    <a:pt x="407" y="1748"/>
                  </a:lnTo>
                  <a:lnTo>
                    <a:pt x="427" y="1749"/>
                  </a:lnTo>
                  <a:lnTo>
                    <a:pt x="446" y="1750"/>
                  </a:lnTo>
                  <a:lnTo>
                    <a:pt x="462" y="1752"/>
                  </a:lnTo>
                  <a:lnTo>
                    <a:pt x="476" y="1753"/>
                  </a:lnTo>
                  <a:lnTo>
                    <a:pt x="487" y="1753"/>
                  </a:lnTo>
                  <a:lnTo>
                    <a:pt x="494" y="1754"/>
                  </a:lnTo>
                  <a:lnTo>
                    <a:pt x="496" y="1754"/>
                  </a:lnTo>
                  <a:lnTo>
                    <a:pt x="496" y="1754"/>
                  </a:lnTo>
                  <a:lnTo>
                    <a:pt x="498" y="1754"/>
                  </a:lnTo>
                  <a:lnTo>
                    <a:pt x="498" y="1754"/>
                  </a:lnTo>
                  <a:lnTo>
                    <a:pt x="498" y="1754"/>
                  </a:lnTo>
                  <a:lnTo>
                    <a:pt x="492" y="1787"/>
                  </a:lnTo>
                  <a:lnTo>
                    <a:pt x="684" y="1769"/>
                  </a:lnTo>
                  <a:lnTo>
                    <a:pt x="773" y="1231"/>
                  </a:lnTo>
                  <a:lnTo>
                    <a:pt x="598" y="1171"/>
                  </a:lnTo>
                  <a:lnTo>
                    <a:pt x="592" y="1211"/>
                  </a:lnTo>
                  <a:lnTo>
                    <a:pt x="587" y="1207"/>
                  </a:lnTo>
                  <a:lnTo>
                    <a:pt x="584" y="1205"/>
                  </a:lnTo>
                  <a:lnTo>
                    <a:pt x="579" y="1201"/>
                  </a:lnTo>
                  <a:lnTo>
                    <a:pt x="575" y="1199"/>
                  </a:lnTo>
                  <a:lnTo>
                    <a:pt x="570" y="1197"/>
                  </a:lnTo>
                  <a:lnTo>
                    <a:pt x="567" y="1195"/>
                  </a:lnTo>
                  <a:lnTo>
                    <a:pt x="562" y="1191"/>
                  </a:lnTo>
                  <a:lnTo>
                    <a:pt x="557" y="1189"/>
                  </a:lnTo>
                  <a:lnTo>
                    <a:pt x="544" y="1182"/>
                  </a:lnTo>
                  <a:lnTo>
                    <a:pt x="530" y="1176"/>
                  </a:lnTo>
                  <a:lnTo>
                    <a:pt x="516" y="1171"/>
                  </a:lnTo>
                  <a:lnTo>
                    <a:pt x="502" y="1167"/>
                  </a:lnTo>
                  <a:lnTo>
                    <a:pt x="488" y="1163"/>
                  </a:lnTo>
                  <a:lnTo>
                    <a:pt x="473" y="1161"/>
                  </a:lnTo>
                  <a:lnTo>
                    <a:pt x="460" y="1159"/>
                  </a:lnTo>
                  <a:lnTo>
                    <a:pt x="446" y="1157"/>
                  </a:lnTo>
                  <a:lnTo>
                    <a:pt x="431" y="1157"/>
                  </a:lnTo>
                  <a:lnTo>
                    <a:pt x="417" y="1157"/>
                  </a:lnTo>
                  <a:lnTo>
                    <a:pt x="402" y="1157"/>
                  </a:lnTo>
                  <a:lnTo>
                    <a:pt x="388" y="1159"/>
                  </a:lnTo>
                  <a:lnTo>
                    <a:pt x="374" y="1160"/>
                  </a:lnTo>
                  <a:lnTo>
                    <a:pt x="360" y="1163"/>
                  </a:lnTo>
                  <a:lnTo>
                    <a:pt x="347" y="1167"/>
                  </a:lnTo>
                  <a:lnTo>
                    <a:pt x="333" y="1170"/>
                  </a:lnTo>
                  <a:lnTo>
                    <a:pt x="322" y="1139"/>
                  </a:lnTo>
                  <a:lnTo>
                    <a:pt x="314" y="1115"/>
                  </a:lnTo>
                  <a:lnTo>
                    <a:pt x="310" y="1100"/>
                  </a:lnTo>
                  <a:lnTo>
                    <a:pt x="309" y="1094"/>
                  </a:lnTo>
                  <a:lnTo>
                    <a:pt x="313" y="1048"/>
                  </a:lnTo>
                  <a:lnTo>
                    <a:pt x="318" y="1000"/>
                  </a:lnTo>
                  <a:lnTo>
                    <a:pt x="325" y="951"/>
                  </a:lnTo>
                  <a:lnTo>
                    <a:pt x="334" y="901"/>
                  </a:lnTo>
                  <a:lnTo>
                    <a:pt x="345" y="850"/>
                  </a:lnTo>
                  <a:lnTo>
                    <a:pt x="360" y="799"/>
                  </a:lnTo>
                  <a:lnTo>
                    <a:pt x="380" y="749"/>
                  </a:lnTo>
                  <a:lnTo>
                    <a:pt x="403" y="698"/>
                  </a:lnTo>
                  <a:lnTo>
                    <a:pt x="417" y="671"/>
                  </a:lnTo>
                  <a:lnTo>
                    <a:pt x="432" y="647"/>
                  </a:lnTo>
                  <a:lnTo>
                    <a:pt x="448" y="623"/>
                  </a:lnTo>
                  <a:lnTo>
                    <a:pt x="464" y="600"/>
                  </a:lnTo>
                  <a:lnTo>
                    <a:pt x="481" y="578"/>
                  </a:lnTo>
                  <a:lnTo>
                    <a:pt x="500" y="556"/>
                  </a:lnTo>
                  <a:lnTo>
                    <a:pt x="517" y="537"/>
                  </a:lnTo>
                  <a:lnTo>
                    <a:pt x="536" y="517"/>
                  </a:lnTo>
                  <a:lnTo>
                    <a:pt x="554" y="498"/>
                  </a:lnTo>
                  <a:lnTo>
                    <a:pt x="574" y="480"/>
                  </a:lnTo>
                  <a:lnTo>
                    <a:pt x="592" y="463"/>
                  </a:lnTo>
                  <a:lnTo>
                    <a:pt x="612" y="446"/>
                  </a:lnTo>
                  <a:lnTo>
                    <a:pt x="630" y="431"/>
                  </a:lnTo>
                  <a:lnTo>
                    <a:pt x="650" y="415"/>
                  </a:lnTo>
                  <a:lnTo>
                    <a:pt x="668" y="400"/>
                  </a:lnTo>
                  <a:lnTo>
                    <a:pt x="687" y="386"/>
                  </a:lnTo>
                  <a:lnTo>
                    <a:pt x="687" y="387"/>
                  </a:lnTo>
                  <a:lnTo>
                    <a:pt x="687" y="387"/>
                  </a:lnTo>
                  <a:lnTo>
                    <a:pt x="688" y="388"/>
                  </a:lnTo>
                  <a:lnTo>
                    <a:pt x="692" y="388"/>
                  </a:lnTo>
                  <a:lnTo>
                    <a:pt x="701" y="387"/>
                  </a:lnTo>
                  <a:lnTo>
                    <a:pt x="715" y="386"/>
                  </a:lnTo>
                  <a:lnTo>
                    <a:pt x="735" y="382"/>
                  </a:lnTo>
                  <a:lnTo>
                    <a:pt x="763" y="377"/>
                  </a:lnTo>
                  <a:lnTo>
                    <a:pt x="772" y="403"/>
                  </a:lnTo>
                  <a:lnTo>
                    <a:pt x="786" y="432"/>
                  </a:lnTo>
                  <a:lnTo>
                    <a:pt x="803" y="460"/>
                  </a:lnTo>
                  <a:lnTo>
                    <a:pt x="824" y="487"/>
                  </a:lnTo>
                  <a:lnTo>
                    <a:pt x="847" y="514"/>
                  </a:lnTo>
                  <a:lnTo>
                    <a:pt x="872" y="539"/>
                  </a:lnTo>
                  <a:lnTo>
                    <a:pt x="899" y="562"/>
                  </a:lnTo>
                  <a:lnTo>
                    <a:pt x="925" y="582"/>
                  </a:lnTo>
                  <a:lnTo>
                    <a:pt x="902" y="604"/>
                  </a:lnTo>
                  <a:lnTo>
                    <a:pt x="1052" y="712"/>
                  </a:lnTo>
                  <a:lnTo>
                    <a:pt x="1441" y="329"/>
                  </a:lnTo>
                  <a:lnTo>
                    <a:pt x="1344" y="162"/>
                  </a:lnTo>
                  <a:lnTo>
                    <a:pt x="1318" y="189"/>
                  </a:lnTo>
                  <a:lnTo>
                    <a:pt x="1302" y="165"/>
                  </a:lnTo>
                  <a:lnTo>
                    <a:pt x="1282" y="138"/>
                  </a:lnTo>
                  <a:lnTo>
                    <a:pt x="1264" y="110"/>
                  </a:lnTo>
                  <a:lnTo>
                    <a:pt x="1244" y="84"/>
                  </a:lnTo>
                  <a:lnTo>
                    <a:pt x="1227" y="61"/>
                  </a:lnTo>
                  <a:lnTo>
                    <a:pt x="1213" y="41"/>
                  </a:lnTo>
                  <a:lnTo>
                    <a:pt x="1203" y="27"/>
                  </a:lnTo>
                  <a:lnTo>
                    <a:pt x="1198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4984393" y="53947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4937358" y="5324837"/>
              <a:ext cx="91157" cy="108223"/>
            </a:xfrm>
            <a:custGeom>
              <a:avLst/>
              <a:gdLst>
                <a:gd name="T0" fmla="*/ 414 w 437"/>
                <a:gd name="T1" fmla="*/ 29 h 520"/>
                <a:gd name="T2" fmla="*/ 376 w 437"/>
                <a:gd name="T3" fmla="*/ 8 h 520"/>
                <a:gd name="T4" fmla="*/ 332 w 437"/>
                <a:gd name="T5" fmla="*/ 0 h 520"/>
                <a:gd name="T6" fmla="*/ 294 w 437"/>
                <a:gd name="T7" fmla="*/ 4 h 520"/>
                <a:gd name="T8" fmla="*/ 261 w 437"/>
                <a:gd name="T9" fmla="*/ 21 h 520"/>
                <a:gd name="T10" fmla="*/ 228 w 437"/>
                <a:gd name="T11" fmla="*/ 69 h 520"/>
                <a:gd name="T12" fmla="*/ 230 w 437"/>
                <a:gd name="T13" fmla="*/ 159 h 520"/>
                <a:gd name="T14" fmla="*/ 197 w 437"/>
                <a:gd name="T15" fmla="*/ 157 h 520"/>
                <a:gd name="T16" fmla="*/ 165 w 437"/>
                <a:gd name="T17" fmla="*/ 161 h 520"/>
                <a:gd name="T18" fmla="*/ 137 w 437"/>
                <a:gd name="T19" fmla="*/ 173 h 520"/>
                <a:gd name="T20" fmla="*/ 122 w 437"/>
                <a:gd name="T21" fmla="*/ 188 h 520"/>
                <a:gd name="T22" fmla="*/ 112 w 437"/>
                <a:gd name="T23" fmla="*/ 208 h 520"/>
                <a:gd name="T24" fmla="*/ 106 w 437"/>
                <a:gd name="T25" fmla="*/ 263 h 520"/>
                <a:gd name="T26" fmla="*/ 118 w 437"/>
                <a:gd name="T27" fmla="*/ 309 h 520"/>
                <a:gd name="T28" fmla="*/ 104 w 437"/>
                <a:gd name="T29" fmla="*/ 311 h 520"/>
                <a:gd name="T30" fmla="*/ 89 w 437"/>
                <a:gd name="T31" fmla="*/ 316 h 520"/>
                <a:gd name="T32" fmla="*/ 41 w 437"/>
                <a:gd name="T33" fmla="*/ 347 h 520"/>
                <a:gd name="T34" fmla="*/ 7 w 437"/>
                <a:gd name="T35" fmla="*/ 416 h 520"/>
                <a:gd name="T36" fmla="*/ 2 w 437"/>
                <a:gd name="T37" fmla="*/ 494 h 520"/>
                <a:gd name="T38" fmla="*/ 18 w 437"/>
                <a:gd name="T39" fmla="*/ 517 h 520"/>
                <a:gd name="T40" fmla="*/ 46 w 437"/>
                <a:gd name="T41" fmla="*/ 512 h 520"/>
                <a:gd name="T42" fmla="*/ 52 w 437"/>
                <a:gd name="T43" fmla="*/ 475 h 520"/>
                <a:gd name="T44" fmla="*/ 60 w 437"/>
                <a:gd name="T45" fmla="*/ 418 h 520"/>
                <a:gd name="T46" fmla="*/ 89 w 437"/>
                <a:gd name="T47" fmla="*/ 372 h 520"/>
                <a:gd name="T48" fmla="*/ 128 w 437"/>
                <a:gd name="T49" fmla="*/ 361 h 520"/>
                <a:gd name="T50" fmla="*/ 164 w 437"/>
                <a:gd name="T51" fmla="*/ 365 h 520"/>
                <a:gd name="T52" fmla="*/ 196 w 437"/>
                <a:gd name="T53" fmla="*/ 378 h 520"/>
                <a:gd name="T54" fmla="*/ 196 w 437"/>
                <a:gd name="T55" fmla="*/ 378 h 520"/>
                <a:gd name="T56" fmla="*/ 212 w 437"/>
                <a:gd name="T57" fmla="*/ 386 h 520"/>
                <a:gd name="T58" fmla="*/ 235 w 437"/>
                <a:gd name="T59" fmla="*/ 378 h 520"/>
                <a:gd name="T60" fmla="*/ 240 w 437"/>
                <a:gd name="T61" fmla="*/ 350 h 520"/>
                <a:gd name="T62" fmla="*/ 231 w 437"/>
                <a:gd name="T63" fmla="*/ 339 h 520"/>
                <a:gd name="T64" fmla="*/ 226 w 437"/>
                <a:gd name="T65" fmla="*/ 337 h 520"/>
                <a:gd name="T66" fmla="*/ 205 w 437"/>
                <a:gd name="T67" fmla="*/ 365 h 520"/>
                <a:gd name="T68" fmla="*/ 226 w 437"/>
                <a:gd name="T69" fmla="*/ 337 h 520"/>
                <a:gd name="T70" fmla="*/ 224 w 437"/>
                <a:gd name="T71" fmla="*/ 335 h 520"/>
                <a:gd name="T72" fmla="*/ 209 w 437"/>
                <a:gd name="T73" fmla="*/ 325 h 520"/>
                <a:gd name="T74" fmla="*/ 170 w 437"/>
                <a:gd name="T75" fmla="*/ 287 h 520"/>
                <a:gd name="T76" fmla="*/ 156 w 437"/>
                <a:gd name="T77" fmla="*/ 239 h 520"/>
                <a:gd name="T78" fmla="*/ 189 w 437"/>
                <a:gd name="T79" fmla="*/ 210 h 520"/>
                <a:gd name="T80" fmla="*/ 235 w 437"/>
                <a:gd name="T81" fmla="*/ 214 h 520"/>
                <a:gd name="T82" fmla="*/ 277 w 437"/>
                <a:gd name="T83" fmla="*/ 236 h 520"/>
                <a:gd name="T84" fmla="*/ 281 w 437"/>
                <a:gd name="T85" fmla="*/ 241 h 520"/>
                <a:gd name="T86" fmla="*/ 290 w 437"/>
                <a:gd name="T87" fmla="*/ 247 h 520"/>
                <a:gd name="T88" fmla="*/ 305 w 437"/>
                <a:gd name="T89" fmla="*/ 249 h 520"/>
                <a:gd name="T90" fmla="*/ 317 w 437"/>
                <a:gd name="T91" fmla="*/ 242 h 520"/>
                <a:gd name="T92" fmla="*/ 324 w 437"/>
                <a:gd name="T93" fmla="*/ 216 h 520"/>
                <a:gd name="T94" fmla="*/ 318 w 437"/>
                <a:gd name="T95" fmla="*/ 206 h 520"/>
                <a:gd name="T96" fmla="*/ 305 w 437"/>
                <a:gd name="T97" fmla="*/ 191 h 520"/>
                <a:gd name="T98" fmla="*/ 284 w 437"/>
                <a:gd name="T99" fmla="*/ 158 h 520"/>
                <a:gd name="T100" fmla="*/ 273 w 437"/>
                <a:gd name="T101" fmla="*/ 120 h 520"/>
                <a:gd name="T102" fmla="*/ 278 w 437"/>
                <a:gd name="T103" fmla="*/ 77 h 520"/>
                <a:gd name="T104" fmla="*/ 311 w 437"/>
                <a:gd name="T105" fmla="*/ 53 h 520"/>
                <a:gd name="T106" fmla="*/ 348 w 437"/>
                <a:gd name="T107" fmla="*/ 53 h 520"/>
                <a:gd name="T108" fmla="*/ 382 w 437"/>
                <a:gd name="T109" fmla="*/ 69 h 520"/>
                <a:gd name="T110" fmla="*/ 397 w 437"/>
                <a:gd name="T111" fmla="*/ 85 h 520"/>
                <a:gd name="T112" fmla="*/ 411 w 437"/>
                <a:gd name="T113" fmla="*/ 90 h 520"/>
                <a:gd name="T114" fmla="*/ 426 w 437"/>
                <a:gd name="T115" fmla="*/ 85 h 520"/>
                <a:gd name="T116" fmla="*/ 437 w 437"/>
                <a:gd name="T117" fmla="*/ 6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7" h="520">
                  <a:moveTo>
                    <a:pt x="434" y="51"/>
                  </a:moveTo>
                  <a:lnTo>
                    <a:pt x="424" y="39"/>
                  </a:lnTo>
                  <a:lnTo>
                    <a:pt x="414" y="29"/>
                  </a:lnTo>
                  <a:lnTo>
                    <a:pt x="402" y="20"/>
                  </a:lnTo>
                  <a:lnTo>
                    <a:pt x="390" y="13"/>
                  </a:lnTo>
                  <a:lnTo>
                    <a:pt x="376" y="8"/>
                  </a:lnTo>
                  <a:lnTo>
                    <a:pt x="362" y="4"/>
                  </a:lnTo>
                  <a:lnTo>
                    <a:pt x="347" y="1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07" y="1"/>
                  </a:lnTo>
                  <a:lnTo>
                    <a:pt x="294" y="4"/>
                  </a:lnTo>
                  <a:lnTo>
                    <a:pt x="283" y="8"/>
                  </a:lnTo>
                  <a:lnTo>
                    <a:pt x="271" y="14"/>
                  </a:lnTo>
                  <a:lnTo>
                    <a:pt x="261" y="21"/>
                  </a:lnTo>
                  <a:lnTo>
                    <a:pt x="252" y="30"/>
                  </a:lnTo>
                  <a:lnTo>
                    <a:pt x="242" y="42"/>
                  </a:lnTo>
                  <a:lnTo>
                    <a:pt x="228" y="69"/>
                  </a:lnTo>
                  <a:lnTo>
                    <a:pt x="223" y="99"/>
                  </a:lnTo>
                  <a:lnTo>
                    <a:pt x="223" y="129"/>
                  </a:lnTo>
                  <a:lnTo>
                    <a:pt x="230" y="159"/>
                  </a:lnTo>
                  <a:lnTo>
                    <a:pt x="219" y="158"/>
                  </a:lnTo>
                  <a:lnTo>
                    <a:pt x="209" y="157"/>
                  </a:lnTo>
                  <a:lnTo>
                    <a:pt x="197" y="157"/>
                  </a:lnTo>
                  <a:lnTo>
                    <a:pt x="187" y="158"/>
                  </a:lnTo>
                  <a:lnTo>
                    <a:pt x="177" y="159"/>
                  </a:lnTo>
                  <a:lnTo>
                    <a:pt x="165" y="161"/>
                  </a:lnTo>
                  <a:lnTo>
                    <a:pt x="155" y="165"/>
                  </a:lnTo>
                  <a:lnTo>
                    <a:pt x="144" y="170"/>
                  </a:lnTo>
                  <a:lnTo>
                    <a:pt x="137" y="173"/>
                  </a:lnTo>
                  <a:lnTo>
                    <a:pt x="132" y="178"/>
                  </a:lnTo>
                  <a:lnTo>
                    <a:pt x="127" y="182"/>
                  </a:lnTo>
                  <a:lnTo>
                    <a:pt x="122" y="188"/>
                  </a:lnTo>
                  <a:lnTo>
                    <a:pt x="118" y="194"/>
                  </a:lnTo>
                  <a:lnTo>
                    <a:pt x="116" y="201"/>
                  </a:lnTo>
                  <a:lnTo>
                    <a:pt x="112" y="208"/>
                  </a:lnTo>
                  <a:lnTo>
                    <a:pt x="110" y="214"/>
                  </a:lnTo>
                  <a:lnTo>
                    <a:pt x="105" y="240"/>
                  </a:lnTo>
                  <a:lnTo>
                    <a:pt x="106" y="263"/>
                  </a:lnTo>
                  <a:lnTo>
                    <a:pt x="112" y="287"/>
                  </a:lnTo>
                  <a:lnTo>
                    <a:pt x="122" y="309"/>
                  </a:lnTo>
                  <a:lnTo>
                    <a:pt x="118" y="309"/>
                  </a:lnTo>
                  <a:lnTo>
                    <a:pt x="113" y="310"/>
                  </a:lnTo>
                  <a:lnTo>
                    <a:pt x="109" y="310"/>
                  </a:lnTo>
                  <a:lnTo>
                    <a:pt x="104" y="311"/>
                  </a:lnTo>
                  <a:lnTo>
                    <a:pt x="98" y="312"/>
                  </a:lnTo>
                  <a:lnTo>
                    <a:pt x="94" y="314"/>
                  </a:lnTo>
                  <a:lnTo>
                    <a:pt x="89" y="316"/>
                  </a:lnTo>
                  <a:lnTo>
                    <a:pt x="84" y="317"/>
                  </a:lnTo>
                  <a:lnTo>
                    <a:pt x="60" y="330"/>
                  </a:lnTo>
                  <a:lnTo>
                    <a:pt x="41" y="347"/>
                  </a:lnTo>
                  <a:lnTo>
                    <a:pt x="26" y="368"/>
                  </a:lnTo>
                  <a:lnTo>
                    <a:pt x="14" y="391"/>
                  </a:lnTo>
                  <a:lnTo>
                    <a:pt x="7" y="416"/>
                  </a:lnTo>
                  <a:lnTo>
                    <a:pt x="3" y="443"/>
                  </a:lnTo>
                  <a:lnTo>
                    <a:pt x="0" y="468"/>
                  </a:lnTo>
                  <a:lnTo>
                    <a:pt x="2" y="494"/>
                  </a:lnTo>
                  <a:lnTo>
                    <a:pt x="4" y="504"/>
                  </a:lnTo>
                  <a:lnTo>
                    <a:pt x="10" y="512"/>
                  </a:lnTo>
                  <a:lnTo>
                    <a:pt x="18" y="517"/>
                  </a:lnTo>
                  <a:lnTo>
                    <a:pt x="28" y="520"/>
                  </a:lnTo>
                  <a:lnTo>
                    <a:pt x="38" y="517"/>
                  </a:lnTo>
                  <a:lnTo>
                    <a:pt x="46" y="512"/>
                  </a:lnTo>
                  <a:lnTo>
                    <a:pt x="51" y="504"/>
                  </a:lnTo>
                  <a:lnTo>
                    <a:pt x="53" y="493"/>
                  </a:lnTo>
                  <a:lnTo>
                    <a:pt x="52" y="475"/>
                  </a:lnTo>
                  <a:lnTo>
                    <a:pt x="53" y="456"/>
                  </a:lnTo>
                  <a:lnTo>
                    <a:pt x="56" y="437"/>
                  </a:lnTo>
                  <a:lnTo>
                    <a:pt x="60" y="418"/>
                  </a:lnTo>
                  <a:lnTo>
                    <a:pt x="67" y="401"/>
                  </a:lnTo>
                  <a:lnTo>
                    <a:pt x="76" y="386"/>
                  </a:lnTo>
                  <a:lnTo>
                    <a:pt x="89" y="372"/>
                  </a:lnTo>
                  <a:lnTo>
                    <a:pt x="105" y="362"/>
                  </a:lnTo>
                  <a:lnTo>
                    <a:pt x="117" y="361"/>
                  </a:lnTo>
                  <a:lnTo>
                    <a:pt x="128" y="361"/>
                  </a:lnTo>
                  <a:lnTo>
                    <a:pt x="141" y="361"/>
                  </a:lnTo>
                  <a:lnTo>
                    <a:pt x="152" y="363"/>
                  </a:lnTo>
                  <a:lnTo>
                    <a:pt x="164" y="365"/>
                  </a:lnTo>
                  <a:lnTo>
                    <a:pt x="174" y="369"/>
                  </a:lnTo>
                  <a:lnTo>
                    <a:pt x="186" y="373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204" y="384"/>
                  </a:lnTo>
                  <a:lnTo>
                    <a:pt x="212" y="386"/>
                  </a:lnTo>
                  <a:lnTo>
                    <a:pt x="220" y="386"/>
                  </a:lnTo>
                  <a:lnTo>
                    <a:pt x="228" y="384"/>
                  </a:lnTo>
                  <a:lnTo>
                    <a:pt x="235" y="378"/>
                  </a:lnTo>
                  <a:lnTo>
                    <a:pt x="240" y="369"/>
                  </a:lnTo>
                  <a:lnTo>
                    <a:pt x="242" y="360"/>
                  </a:lnTo>
                  <a:lnTo>
                    <a:pt x="240" y="350"/>
                  </a:lnTo>
                  <a:lnTo>
                    <a:pt x="233" y="342"/>
                  </a:lnTo>
                  <a:lnTo>
                    <a:pt x="232" y="340"/>
                  </a:lnTo>
                  <a:lnTo>
                    <a:pt x="231" y="339"/>
                  </a:lnTo>
                  <a:lnTo>
                    <a:pt x="230" y="338"/>
                  </a:lnTo>
                  <a:lnTo>
                    <a:pt x="227" y="338"/>
                  </a:lnTo>
                  <a:lnTo>
                    <a:pt x="226" y="337"/>
                  </a:lnTo>
                  <a:lnTo>
                    <a:pt x="199" y="379"/>
                  </a:lnTo>
                  <a:lnTo>
                    <a:pt x="199" y="375"/>
                  </a:lnTo>
                  <a:lnTo>
                    <a:pt x="205" y="365"/>
                  </a:lnTo>
                  <a:lnTo>
                    <a:pt x="212" y="355"/>
                  </a:lnTo>
                  <a:lnTo>
                    <a:pt x="219" y="346"/>
                  </a:lnTo>
                  <a:lnTo>
                    <a:pt x="226" y="337"/>
                  </a:lnTo>
                  <a:lnTo>
                    <a:pt x="225" y="337"/>
                  </a:lnTo>
                  <a:lnTo>
                    <a:pt x="225" y="335"/>
                  </a:lnTo>
                  <a:lnTo>
                    <a:pt x="224" y="335"/>
                  </a:lnTo>
                  <a:lnTo>
                    <a:pt x="223" y="334"/>
                  </a:lnTo>
                  <a:lnTo>
                    <a:pt x="224" y="334"/>
                  </a:lnTo>
                  <a:lnTo>
                    <a:pt x="209" y="325"/>
                  </a:lnTo>
                  <a:lnTo>
                    <a:pt x="194" y="315"/>
                  </a:lnTo>
                  <a:lnTo>
                    <a:pt x="181" y="302"/>
                  </a:lnTo>
                  <a:lnTo>
                    <a:pt x="170" y="287"/>
                  </a:lnTo>
                  <a:lnTo>
                    <a:pt x="162" y="272"/>
                  </a:lnTo>
                  <a:lnTo>
                    <a:pt x="157" y="256"/>
                  </a:lnTo>
                  <a:lnTo>
                    <a:pt x="156" y="239"/>
                  </a:lnTo>
                  <a:lnTo>
                    <a:pt x="161" y="220"/>
                  </a:lnTo>
                  <a:lnTo>
                    <a:pt x="174" y="213"/>
                  </a:lnTo>
                  <a:lnTo>
                    <a:pt x="189" y="210"/>
                  </a:lnTo>
                  <a:lnTo>
                    <a:pt x="204" y="209"/>
                  </a:lnTo>
                  <a:lnTo>
                    <a:pt x="220" y="210"/>
                  </a:lnTo>
                  <a:lnTo>
                    <a:pt x="235" y="214"/>
                  </a:lnTo>
                  <a:lnTo>
                    <a:pt x="250" y="220"/>
                  </a:lnTo>
                  <a:lnTo>
                    <a:pt x="264" y="227"/>
                  </a:lnTo>
                  <a:lnTo>
                    <a:pt x="277" y="236"/>
                  </a:lnTo>
                  <a:lnTo>
                    <a:pt x="281" y="241"/>
                  </a:lnTo>
                  <a:lnTo>
                    <a:pt x="281" y="241"/>
                  </a:lnTo>
                  <a:lnTo>
                    <a:pt x="281" y="241"/>
                  </a:lnTo>
                  <a:lnTo>
                    <a:pt x="281" y="241"/>
                  </a:lnTo>
                  <a:lnTo>
                    <a:pt x="286" y="244"/>
                  </a:lnTo>
                  <a:lnTo>
                    <a:pt x="290" y="247"/>
                  </a:lnTo>
                  <a:lnTo>
                    <a:pt x="294" y="249"/>
                  </a:lnTo>
                  <a:lnTo>
                    <a:pt x="300" y="249"/>
                  </a:lnTo>
                  <a:lnTo>
                    <a:pt x="305" y="249"/>
                  </a:lnTo>
                  <a:lnTo>
                    <a:pt x="309" y="248"/>
                  </a:lnTo>
                  <a:lnTo>
                    <a:pt x="313" y="246"/>
                  </a:lnTo>
                  <a:lnTo>
                    <a:pt x="317" y="242"/>
                  </a:lnTo>
                  <a:lnTo>
                    <a:pt x="323" y="234"/>
                  </a:lnTo>
                  <a:lnTo>
                    <a:pt x="325" y="225"/>
                  </a:lnTo>
                  <a:lnTo>
                    <a:pt x="324" y="216"/>
                  </a:lnTo>
                  <a:lnTo>
                    <a:pt x="320" y="206"/>
                  </a:lnTo>
                  <a:lnTo>
                    <a:pt x="318" y="206"/>
                  </a:lnTo>
                  <a:lnTo>
                    <a:pt x="318" y="206"/>
                  </a:lnTo>
                  <a:lnTo>
                    <a:pt x="318" y="205"/>
                  </a:lnTo>
                  <a:lnTo>
                    <a:pt x="314" y="201"/>
                  </a:lnTo>
                  <a:lnTo>
                    <a:pt x="305" y="191"/>
                  </a:lnTo>
                  <a:lnTo>
                    <a:pt x="296" y="181"/>
                  </a:lnTo>
                  <a:lnTo>
                    <a:pt x="290" y="170"/>
                  </a:lnTo>
                  <a:lnTo>
                    <a:pt x="284" y="158"/>
                  </a:lnTo>
                  <a:lnTo>
                    <a:pt x="279" y="145"/>
                  </a:lnTo>
                  <a:lnTo>
                    <a:pt x="276" y="133"/>
                  </a:lnTo>
                  <a:lnTo>
                    <a:pt x="273" y="120"/>
                  </a:lnTo>
                  <a:lnTo>
                    <a:pt x="273" y="106"/>
                  </a:lnTo>
                  <a:lnTo>
                    <a:pt x="275" y="91"/>
                  </a:lnTo>
                  <a:lnTo>
                    <a:pt x="278" y="77"/>
                  </a:lnTo>
                  <a:lnTo>
                    <a:pt x="286" y="66"/>
                  </a:lnTo>
                  <a:lnTo>
                    <a:pt x="300" y="57"/>
                  </a:lnTo>
                  <a:lnTo>
                    <a:pt x="311" y="53"/>
                  </a:lnTo>
                  <a:lnTo>
                    <a:pt x="324" y="51"/>
                  </a:lnTo>
                  <a:lnTo>
                    <a:pt x="337" y="51"/>
                  </a:lnTo>
                  <a:lnTo>
                    <a:pt x="348" y="53"/>
                  </a:lnTo>
                  <a:lnTo>
                    <a:pt x="361" y="57"/>
                  </a:lnTo>
                  <a:lnTo>
                    <a:pt x="371" y="61"/>
                  </a:lnTo>
                  <a:lnTo>
                    <a:pt x="382" y="69"/>
                  </a:lnTo>
                  <a:lnTo>
                    <a:pt x="390" y="79"/>
                  </a:lnTo>
                  <a:lnTo>
                    <a:pt x="393" y="82"/>
                  </a:lnTo>
                  <a:lnTo>
                    <a:pt x="397" y="85"/>
                  </a:lnTo>
                  <a:lnTo>
                    <a:pt x="401" y="88"/>
                  </a:lnTo>
                  <a:lnTo>
                    <a:pt x="406" y="89"/>
                  </a:lnTo>
                  <a:lnTo>
                    <a:pt x="411" y="90"/>
                  </a:lnTo>
                  <a:lnTo>
                    <a:pt x="416" y="89"/>
                  </a:lnTo>
                  <a:lnTo>
                    <a:pt x="421" y="88"/>
                  </a:lnTo>
                  <a:lnTo>
                    <a:pt x="426" y="85"/>
                  </a:lnTo>
                  <a:lnTo>
                    <a:pt x="432" y="79"/>
                  </a:lnTo>
                  <a:lnTo>
                    <a:pt x="437" y="69"/>
                  </a:lnTo>
                  <a:lnTo>
                    <a:pt x="437" y="60"/>
                  </a:lnTo>
                  <a:lnTo>
                    <a:pt x="434" y="5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10459" y="12076726"/>
            <a:ext cx="6306016" cy="4729512"/>
            <a:chOff x="835352" y="4909778"/>
            <a:chExt cx="611024" cy="611024"/>
          </a:xfrm>
        </p:grpSpPr>
        <p:sp>
          <p:nvSpPr>
            <p:cNvPr id="46" name="Oval 45"/>
            <p:cNvSpPr/>
            <p:nvPr/>
          </p:nvSpPr>
          <p:spPr>
            <a:xfrm>
              <a:off x="835352" y="49097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955994" y="5117833"/>
              <a:ext cx="364213" cy="256822"/>
            </a:xfrm>
            <a:custGeom>
              <a:avLst/>
              <a:gdLst>
                <a:gd name="T0" fmla="*/ 1691 w 1750"/>
                <a:gd name="T1" fmla="*/ 1236 h 1236"/>
                <a:gd name="T2" fmla="*/ 1702 w 1750"/>
                <a:gd name="T3" fmla="*/ 1235 h 1236"/>
                <a:gd name="T4" fmla="*/ 1714 w 1750"/>
                <a:gd name="T5" fmla="*/ 1231 h 1236"/>
                <a:gd name="T6" fmla="*/ 1723 w 1750"/>
                <a:gd name="T7" fmla="*/ 1226 h 1236"/>
                <a:gd name="T8" fmla="*/ 1732 w 1750"/>
                <a:gd name="T9" fmla="*/ 1219 h 1236"/>
                <a:gd name="T10" fmla="*/ 1739 w 1750"/>
                <a:gd name="T11" fmla="*/ 1211 h 1236"/>
                <a:gd name="T12" fmla="*/ 1745 w 1750"/>
                <a:gd name="T13" fmla="*/ 1200 h 1236"/>
                <a:gd name="T14" fmla="*/ 1749 w 1750"/>
                <a:gd name="T15" fmla="*/ 1190 h 1236"/>
                <a:gd name="T16" fmla="*/ 1750 w 1750"/>
                <a:gd name="T17" fmla="*/ 1178 h 1236"/>
                <a:gd name="T18" fmla="*/ 1750 w 1750"/>
                <a:gd name="T19" fmla="*/ 58 h 1236"/>
                <a:gd name="T20" fmla="*/ 1749 w 1750"/>
                <a:gd name="T21" fmla="*/ 46 h 1236"/>
                <a:gd name="T22" fmla="*/ 1745 w 1750"/>
                <a:gd name="T23" fmla="*/ 35 h 1236"/>
                <a:gd name="T24" fmla="*/ 1739 w 1750"/>
                <a:gd name="T25" fmla="*/ 25 h 1236"/>
                <a:gd name="T26" fmla="*/ 1732 w 1750"/>
                <a:gd name="T27" fmla="*/ 16 h 1236"/>
                <a:gd name="T28" fmla="*/ 1723 w 1750"/>
                <a:gd name="T29" fmla="*/ 9 h 1236"/>
                <a:gd name="T30" fmla="*/ 1714 w 1750"/>
                <a:gd name="T31" fmla="*/ 5 h 1236"/>
                <a:gd name="T32" fmla="*/ 1702 w 1750"/>
                <a:gd name="T33" fmla="*/ 1 h 1236"/>
                <a:gd name="T34" fmla="*/ 1691 w 1750"/>
                <a:gd name="T35" fmla="*/ 0 h 1236"/>
                <a:gd name="T36" fmla="*/ 58 w 1750"/>
                <a:gd name="T37" fmla="*/ 0 h 1236"/>
                <a:gd name="T38" fmla="*/ 46 w 1750"/>
                <a:gd name="T39" fmla="*/ 1 h 1236"/>
                <a:gd name="T40" fmla="*/ 36 w 1750"/>
                <a:gd name="T41" fmla="*/ 5 h 1236"/>
                <a:gd name="T42" fmla="*/ 26 w 1750"/>
                <a:gd name="T43" fmla="*/ 9 h 1236"/>
                <a:gd name="T44" fmla="*/ 18 w 1750"/>
                <a:gd name="T45" fmla="*/ 16 h 1236"/>
                <a:gd name="T46" fmla="*/ 11 w 1750"/>
                <a:gd name="T47" fmla="*/ 25 h 1236"/>
                <a:gd name="T48" fmla="*/ 5 w 1750"/>
                <a:gd name="T49" fmla="*/ 35 h 1236"/>
                <a:gd name="T50" fmla="*/ 1 w 1750"/>
                <a:gd name="T51" fmla="*/ 46 h 1236"/>
                <a:gd name="T52" fmla="*/ 0 w 1750"/>
                <a:gd name="T53" fmla="*/ 58 h 1236"/>
                <a:gd name="T54" fmla="*/ 0 w 1750"/>
                <a:gd name="T55" fmla="*/ 1178 h 1236"/>
                <a:gd name="T56" fmla="*/ 1 w 1750"/>
                <a:gd name="T57" fmla="*/ 1190 h 1236"/>
                <a:gd name="T58" fmla="*/ 5 w 1750"/>
                <a:gd name="T59" fmla="*/ 1200 h 1236"/>
                <a:gd name="T60" fmla="*/ 11 w 1750"/>
                <a:gd name="T61" fmla="*/ 1211 h 1236"/>
                <a:gd name="T62" fmla="*/ 18 w 1750"/>
                <a:gd name="T63" fmla="*/ 1219 h 1236"/>
                <a:gd name="T64" fmla="*/ 26 w 1750"/>
                <a:gd name="T65" fmla="*/ 1226 h 1236"/>
                <a:gd name="T66" fmla="*/ 36 w 1750"/>
                <a:gd name="T67" fmla="*/ 1231 h 1236"/>
                <a:gd name="T68" fmla="*/ 46 w 1750"/>
                <a:gd name="T69" fmla="*/ 1235 h 1236"/>
                <a:gd name="T70" fmla="*/ 58 w 1750"/>
                <a:gd name="T71" fmla="*/ 1236 h 1236"/>
                <a:gd name="T72" fmla="*/ 1691 w 1750"/>
                <a:gd name="T73" fmla="*/ 1236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0" h="1236">
                  <a:moveTo>
                    <a:pt x="1691" y="1236"/>
                  </a:moveTo>
                  <a:lnTo>
                    <a:pt x="1702" y="1235"/>
                  </a:lnTo>
                  <a:lnTo>
                    <a:pt x="1714" y="1231"/>
                  </a:lnTo>
                  <a:lnTo>
                    <a:pt x="1723" y="1226"/>
                  </a:lnTo>
                  <a:lnTo>
                    <a:pt x="1732" y="1219"/>
                  </a:lnTo>
                  <a:lnTo>
                    <a:pt x="1739" y="1211"/>
                  </a:lnTo>
                  <a:lnTo>
                    <a:pt x="1745" y="1200"/>
                  </a:lnTo>
                  <a:lnTo>
                    <a:pt x="1749" y="1190"/>
                  </a:lnTo>
                  <a:lnTo>
                    <a:pt x="1750" y="1178"/>
                  </a:lnTo>
                  <a:lnTo>
                    <a:pt x="1750" y="58"/>
                  </a:lnTo>
                  <a:lnTo>
                    <a:pt x="1749" y="46"/>
                  </a:lnTo>
                  <a:lnTo>
                    <a:pt x="1745" y="35"/>
                  </a:lnTo>
                  <a:lnTo>
                    <a:pt x="1739" y="25"/>
                  </a:lnTo>
                  <a:lnTo>
                    <a:pt x="1732" y="16"/>
                  </a:lnTo>
                  <a:lnTo>
                    <a:pt x="1723" y="9"/>
                  </a:lnTo>
                  <a:lnTo>
                    <a:pt x="1714" y="5"/>
                  </a:lnTo>
                  <a:lnTo>
                    <a:pt x="1702" y="1"/>
                  </a:lnTo>
                  <a:lnTo>
                    <a:pt x="1691" y="0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6" y="5"/>
                  </a:lnTo>
                  <a:lnTo>
                    <a:pt x="26" y="9"/>
                  </a:lnTo>
                  <a:lnTo>
                    <a:pt x="18" y="16"/>
                  </a:lnTo>
                  <a:lnTo>
                    <a:pt x="11" y="25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0" y="1178"/>
                  </a:lnTo>
                  <a:lnTo>
                    <a:pt x="1" y="1190"/>
                  </a:lnTo>
                  <a:lnTo>
                    <a:pt x="5" y="1200"/>
                  </a:lnTo>
                  <a:lnTo>
                    <a:pt x="11" y="1211"/>
                  </a:lnTo>
                  <a:lnTo>
                    <a:pt x="18" y="1219"/>
                  </a:lnTo>
                  <a:lnTo>
                    <a:pt x="26" y="1226"/>
                  </a:lnTo>
                  <a:lnTo>
                    <a:pt x="36" y="1231"/>
                  </a:lnTo>
                  <a:lnTo>
                    <a:pt x="46" y="1235"/>
                  </a:lnTo>
                  <a:lnTo>
                    <a:pt x="58" y="1236"/>
                  </a:lnTo>
                  <a:lnTo>
                    <a:pt x="1691" y="12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1072542" y="5058727"/>
              <a:ext cx="129452" cy="90741"/>
            </a:xfrm>
            <a:custGeom>
              <a:avLst/>
              <a:gdLst>
                <a:gd name="T0" fmla="*/ 565 w 623"/>
                <a:gd name="T1" fmla="*/ 0 h 434"/>
                <a:gd name="T2" fmla="*/ 59 w 623"/>
                <a:gd name="T3" fmla="*/ 0 h 434"/>
                <a:gd name="T4" fmla="*/ 47 w 623"/>
                <a:gd name="T5" fmla="*/ 1 h 434"/>
                <a:gd name="T6" fmla="*/ 36 w 623"/>
                <a:gd name="T7" fmla="*/ 4 h 434"/>
                <a:gd name="T8" fmla="*/ 27 w 623"/>
                <a:gd name="T9" fmla="*/ 10 h 434"/>
                <a:gd name="T10" fmla="*/ 17 w 623"/>
                <a:gd name="T11" fmla="*/ 17 h 434"/>
                <a:gd name="T12" fmla="*/ 11 w 623"/>
                <a:gd name="T13" fmla="*/ 25 h 434"/>
                <a:gd name="T14" fmla="*/ 5 w 623"/>
                <a:gd name="T15" fmla="*/ 36 h 434"/>
                <a:gd name="T16" fmla="*/ 1 w 623"/>
                <a:gd name="T17" fmla="*/ 46 h 434"/>
                <a:gd name="T18" fmla="*/ 0 w 623"/>
                <a:gd name="T19" fmla="*/ 57 h 434"/>
                <a:gd name="T20" fmla="*/ 0 w 623"/>
                <a:gd name="T21" fmla="*/ 377 h 434"/>
                <a:gd name="T22" fmla="*/ 1 w 623"/>
                <a:gd name="T23" fmla="*/ 388 h 434"/>
                <a:gd name="T24" fmla="*/ 5 w 623"/>
                <a:gd name="T25" fmla="*/ 398 h 434"/>
                <a:gd name="T26" fmla="*/ 11 w 623"/>
                <a:gd name="T27" fmla="*/ 409 h 434"/>
                <a:gd name="T28" fmla="*/ 17 w 623"/>
                <a:gd name="T29" fmla="*/ 417 h 434"/>
                <a:gd name="T30" fmla="*/ 27 w 623"/>
                <a:gd name="T31" fmla="*/ 424 h 434"/>
                <a:gd name="T32" fmla="*/ 36 w 623"/>
                <a:gd name="T33" fmla="*/ 429 h 434"/>
                <a:gd name="T34" fmla="*/ 47 w 623"/>
                <a:gd name="T35" fmla="*/ 433 h 434"/>
                <a:gd name="T36" fmla="*/ 59 w 623"/>
                <a:gd name="T37" fmla="*/ 434 h 434"/>
                <a:gd name="T38" fmla="*/ 99 w 623"/>
                <a:gd name="T39" fmla="*/ 434 h 434"/>
                <a:gd name="T40" fmla="*/ 99 w 623"/>
                <a:gd name="T41" fmla="*/ 188 h 434"/>
                <a:gd name="T42" fmla="*/ 100 w 623"/>
                <a:gd name="T43" fmla="*/ 176 h 434"/>
                <a:gd name="T44" fmla="*/ 104 w 623"/>
                <a:gd name="T45" fmla="*/ 166 h 434"/>
                <a:gd name="T46" fmla="*/ 110 w 623"/>
                <a:gd name="T47" fmla="*/ 155 h 434"/>
                <a:gd name="T48" fmla="*/ 117 w 623"/>
                <a:gd name="T49" fmla="*/ 147 h 434"/>
                <a:gd name="T50" fmla="*/ 125 w 623"/>
                <a:gd name="T51" fmla="*/ 140 h 434"/>
                <a:gd name="T52" fmla="*/ 135 w 623"/>
                <a:gd name="T53" fmla="*/ 135 h 434"/>
                <a:gd name="T54" fmla="*/ 145 w 623"/>
                <a:gd name="T55" fmla="*/ 131 h 434"/>
                <a:gd name="T56" fmla="*/ 157 w 623"/>
                <a:gd name="T57" fmla="*/ 130 h 434"/>
                <a:gd name="T58" fmla="*/ 461 w 623"/>
                <a:gd name="T59" fmla="*/ 130 h 434"/>
                <a:gd name="T60" fmla="*/ 473 w 623"/>
                <a:gd name="T61" fmla="*/ 131 h 434"/>
                <a:gd name="T62" fmla="*/ 484 w 623"/>
                <a:gd name="T63" fmla="*/ 135 h 434"/>
                <a:gd name="T64" fmla="*/ 493 w 623"/>
                <a:gd name="T65" fmla="*/ 140 h 434"/>
                <a:gd name="T66" fmla="*/ 503 w 623"/>
                <a:gd name="T67" fmla="*/ 147 h 434"/>
                <a:gd name="T68" fmla="*/ 510 w 623"/>
                <a:gd name="T69" fmla="*/ 155 h 434"/>
                <a:gd name="T70" fmla="*/ 514 w 623"/>
                <a:gd name="T71" fmla="*/ 166 h 434"/>
                <a:gd name="T72" fmla="*/ 518 w 623"/>
                <a:gd name="T73" fmla="*/ 176 h 434"/>
                <a:gd name="T74" fmla="*/ 519 w 623"/>
                <a:gd name="T75" fmla="*/ 188 h 434"/>
                <a:gd name="T76" fmla="*/ 519 w 623"/>
                <a:gd name="T77" fmla="*/ 434 h 434"/>
                <a:gd name="T78" fmla="*/ 565 w 623"/>
                <a:gd name="T79" fmla="*/ 434 h 434"/>
                <a:gd name="T80" fmla="*/ 576 w 623"/>
                <a:gd name="T81" fmla="*/ 433 h 434"/>
                <a:gd name="T82" fmla="*/ 588 w 623"/>
                <a:gd name="T83" fmla="*/ 429 h 434"/>
                <a:gd name="T84" fmla="*/ 597 w 623"/>
                <a:gd name="T85" fmla="*/ 424 h 434"/>
                <a:gd name="T86" fmla="*/ 606 w 623"/>
                <a:gd name="T87" fmla="*/ 417 h 434"/>
                <a:gd name="T88" fmla="*/ 613 w 623"/>
                <a:gd name="T89" fmla="*/ 409 h 434"/>
                <a:gd name="T90" fmla="*/ 618 w 623"/>
                <a:gd name="T91" fmla="*/ 398 h 434"/>
                <a:gd name="T92" fmla="*/ 621 w 623"/>
                <a:gd name="T93" fmla="*/ 388 h 434"/>
                <a:gd name="T94" fmla="*/ 623 w 623"/>
                <a:gd name="T95" fmla="*/ 377 h 434"/>
                <a:gd name="T96" fmla="*/ 623 w 623"/>
                <a:gd name="T97" fmla="*/ 57 h 434"/>
                <a:gd name="T98" fmla="*/ 621 w 623"/>
                <a:gd name="T99" fmla="*/ 46 h 434"/>
                <a:gd name="T100" fmla="*/ 618 w 623"/>
                <a:gd name="T101" fmla="*/ 36 h 434"/>
                <a:gd name="T102" fmla="*/ 613 w 623"/>
                <a:gd name="T103" fmla="*/ 25 h 434"/>
                <a:gd name="T104" fmla="*/ 606 w 623"/>
                <a:gd name="T105" fmla="*/ 17 h 434"/>
                <a:gd name="T106" fmla="*/ 597 w 623"/>
                <a:gd name="T107" fmla="*/ 10 h 434"/>
                <a:gd name="T108" fmla="*/ 588 w 623"/>
                <a:gd name="T109" fmla="*/ 4 h 434"/>
                <a:gd name="T110" fmla="*/ 576 w 623"/>
                <a:gd name="T111" fmla="*/ 1 h 434"/>
                <a:gd name="T112" fmla="*/ 565 w 623"/>
                <a:gd name="T11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3" h="434">
                  <a:moveTo>
                    <a:pt x="565" y="0"/>
                  </a:moveTo>
                  <a:lnTo>
                    <a:pt x="59" y="0"/>
                  </a:lnTo>
                  <a:lnTo>
                    <a:pt x="47" y="1"/>
                  </a:lnTo>
                  <a:lnTo>
                    <a:pt x="36" y="4"/>
                  </a:lnTo>
                  <a:lnTo>
                    <a:pt x="27" y="10"/>
                  </a:lnTo>
                  <a:lnTo>
                    <a:pt x="17" y="17"/>
                  </a:lnTo>
                  <a:lnTo>
                    <a:pt x="11" y="25"/>
                  </a:lnTo>
                  <a:lnTo>
                    <a:pt x="5" y="36"/>
                  </a:lnTo>
                  <a:lnTo>
                    <a:pt x="1" y="46"/>
                  </a:lnTo>
                  <a:lnTo>
                    <a:pt x="0" y="57"/>
                  </a:lnTo>
                  <a:lnTo>
                    <a:pt x="0" y="377"/>
                  </a:lnTo>
                  <a:lnTo>
                    <a:pt x="1" y="388"/>
                  </a:lnTo>
                  <a:lnTo>
                    <a:pt x="5" y="398"/>
                  </a:lnTo>
                  <a:lnTo>
                    <a:pt x="11" y="409"/>
                  </a:lnTo>
                  <a:lnTo>
                    <a:pt x="17" y="417"/>
                  </a:lnTo>
                  <a:lnTo>
                    <a:pt x="27" y="424"/>
                  </a:lnTo>
                  <a:lnTo>
                    <a:pt x="36" y="429"/>
                  </a:lnTo>
                  <a:lnTo>
                    <a:pt x="47" y="433"/>
                  </a:lnTo>
                  <a:lnTo>
                    <a:pt x="59" y="434"/>
                  </a:lnTo>
                  <a:lnTo>
                    <a:pt x="99" y="434"/>
                  </a:lnTo>
                  <a:lnTo>
                    <a:pt x="99" y="188"/>
                  </a:lnTo>
                  <a:lnTo>
                    <a:pt x="100" y="176"/>
                  </a:lnTo>
                  <a:lnTo>
                    <a:pt x="104" y="166"/>
                  </a:lnTo>
                  <a:lnTo>
                    <a:pt x="110" y="155"/>
                  </a:lnTo>
                  <a:lnTo>
                    <a:pt x="117" y="147"/>
                  </a:lnTo>
                  <a:lnTo>
                    <a:pt x="125" y="140"/>
                  </a:lnTo>
                  <a:lnTo>
                    <a:pt x="135" y="135"/>
                  </a:lnTo>
                  <a:lnTo>
                    <a:pt x="145" y="131"/>
                  </a:lnTo>
                  <a:lnTo>
                    <a:pt x="157" y="130"/>
                  </a:lnTo>
                  <a:lnTo>
                    <a:pt x="461" y="130"/>
                  </a:lnTo>
                  <a:lnTo>
                    <a:pt x="473" y="131"/>
                  </a:lnTo>
                  <a:lnTo>
                    <a:pt x="484" y="135"/>
                  </a:lnTo>
                  <a:lnTo>
                    <a:pt x="493" y="140"/>
                  </a:lnTo>
                  <a:lnTo>
                    <a:pt x="503" y="147"/>
                  </a:lnTo>
                  <a:lnTo>
                    <a:pt x="510" y="155"/>
                  </a:lnTo>
                  <a:lnTo>
                    <a:pt x="514" y="166"/>
                  </a:lnTo>
                  <a:lnTo>
                    <a:pt x="518" y="176"/>
                  </a:lnTo>
                  <a:lnTo>
                    <a:pt x="519" y="188"/>
                  </a:lnTo>
                  <a:lnTo>
                    <a:pt x="519" y="434"/>
                  </a:lnTo>
                  <a:lnTo>
                    <a:pt x="565" y="434"/>
                  </a:lnTo>
                  <a:lnTo>
                    <a:pt x="576" y="433"/>
                  </a:lnTo>
                  <a:lnTo>
                    <a:pt x="588" y="429"/>
                  </a:lnTo>
                  <a:lnTo>
                    <a:pt x="597" y="424"/>
                  </a:lnTo>
                  <a:lnTo>
                    <a:pt x="606" y="417"/>
                  </a:lnTo>
                  <a:lnTo>
                    <a:pt x="613" y="409"/>
                  </a:lnTo>
                  <a:lnTo>
                    <a:pt x="618" y="398"/>
                  </a:lnTo>
                  <a:lnTo>
                    <a:pt x="621" y="388"/>
                  </a:lnTo>
                  <a:lnTo>
                    <a:pt x="623" y="377"/>
                  </a:lnTo>
                  <a:lnTo>
                    <a:pt x="623" y="57"/>
                  </a:lnTo>
                  <a:lnTo>
                    <a:pt x="621" y="46"/>
                  </a:lnTo>
                  <a:lnTo>
                    <a:pt x="618" y="36"/>
                  </a:lnTo>
                  <a:lnTo>
                    <a:pt x="613" y="25"/>
                  </a:lnTo>
                  <a:lnTo>
                    <a:pt x="606" y="17"/>
                  </a:lnTo>
                  <a:lnTo>
                    <a:pt x="597" y="10"/>
                  </a:lnTo>
                  <a:lnTo>
                    <a:pt x="588" y="4"/>
                  </a:lnTo>
                  <a:lnTo>
                    <a:pt x="576" y="1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976389" y="5117833"/>
              <a:ext cx="324670" cy="160670"/>
            </a:xfrm>
            <a:custGeom>
              <a:avLst/>
              <a:gdLst>
                <a:gd name="T0" fmla="*/ 58 w 1561"/>
                <a:gd name="T1" fmla="*/ 773 h 773"/>
                <a:gd name="T2" fmla="*/ 1503 w 1561"/>
                <a:gd name="T3" fmla="*/ 773 h 773"/>
                <a:gd name="T4" fmla="*/ 1514 w 1561"/>
                <a:gd name="T5" fmla="*/ 772 h 773"/>
                <a:gd name="T6" fmla="*/ 1526 w 1561"/>
                <a:gd name="T7" fmla="*/ 768 h 773"/>
                <a:gd name="T8" fmla="*/ 1535 w 1561"/>
                <a:gd name="T9" fmla="*/ 764 h 773"/>
                <a:gd name="T10" fmla="*/ 1544 w 1561"/>
                <a:gd name="T11" fmla="*/ 756 h 773"/>
                <a:gd name="T12" fmla="*/ 1551 w 1561"/>
                <a:gd name="T13" fmla="*/ 748 h 773"/>
                <a:gd name="T14" fmla="*/ 1556 w 1561"/>
                <a:gd name="T15" fmla="*/ 738 h 773"/>
                <a:gd name="T16" fmla="*/ 1559 w 1561"/>
                <a:gd name="T17" fmla="*/ 727 h 773"/>
                <a:gd name="T18" fmla="*/ 1561 w 1561"/>
                <a:gd name="T19" fmla="*/ 715 h 773"/>
                <a:gd name="T20" fmla="*/ 1561 w 1561"/>
                <a:gd name="T21" fmla="*/ 0 h 773"/>
                <a:gd name="T22" fmla="*/ 1479 w 1561"/>
                <a:gd name="T23" fmla="*/ 0 h 773"/>
                <a:gd name="T24" fmla="*/ 1479 w 1561"/>
                <a:gd name="T25" fmla="*/ 667 h 773"/>
                <a:gd name="T26" fmla="*/ 1478 w 1561"/>
                <a:gd name="T27" fmla="*/ 678 h 773"/>
                <a:gd name="T28" fmla="*/ 1475 w 1561"/>
                <a:gd name="T29" fmla="*/ 688 h 773"/>
                <a:gd name="T30" fmla="*/ 1472 w 1561"/>
                <a:gd name="T31" fmla="*/ 697 h 773"/>
                <a:gd name="T32" fmla="*/ 1467 w 1561"/>
                <a:gd name="T33" fmla="*/ 703 h 773"/>
                <a:gd name="T34" fmla="*/ 1460 w 1561"/>
                <a:gd name="T35" fmla="*/ 708 h 773"/>
                <a:gd name="T36" fmla="*/ 1451 w 1561"/>
                <a:gd name="T37" fmla="*/ 712 h 773"/>
                <a:gd name="T38" fmla="*/ 1442 w 1561"/>
                <a:gd name="T39" fmla="*/ 714 h 773"/>
                <a:gd name="T40" fmla="*/ 1430 w 1561"/>
                <a:gd name="T41" fmla="*/ 715 h 773"/>
                <a:gd name="T42" fmla="*/ 126 w 1561"/>
                <a:gd name="T43" fmla="*/ 715 h 773"/>
                <a:gd name="T44" fmla="*/ 114 w 1561"/>
                <a:gd name="T45" fmla="*/ 714 h 773"/>
                <a:gd name="T46" fmla="*/ 105 w 1561"/>
                <a:gd name="T47" fmla="*/ 712 h 773"/>
                <a:gd name="T48" fmla="*/ 96 w 1561"/>
                <a:gd name="T49" fmla="*/ 708 h 773"/>
                <a:gd name="T50" fmla="*/ 90 w 1561"/>
                <a:gd name="T51" fmla="*/ 703 h 773"/>
                <a:gd name="T52" fmla="*/ 84 w 1561"/>
                <a:gd name="T53" fmla="*/ 697 h 773"/>
                <a:gd name="T54" fmla="*/ 81 w 1561"/>
                <a:gd name="T55" fmla="*/ 688 h 773"/>
                <a:gd name="T56" fmla="*/ 78 w 1561"/>
                <a:gd name="T57" fmla="*/ 678 h 773"/>
                <a:gd name="T58" fmla="*/ 77 w 1561"/>
                <a:gd name="T59" fmla="*/ 667 h 773"/>
                <a:gd name="T60" fmla="*/ 77 w 1561"/>
                <a:gd name="T61" fmla="*/ 0 h 773"/>
                <a:gd name="T62" fmla="*/ 0 w 1561"/>
                <a:gd name="T63" fmla="*/ 0 h 773"/>
                <a:gd name="T64" fmla="*/ 0 w 1561"/>
                <a:gd name="T65" fmla="*/ 715 h 773"/>
                <a:gd name="T66" fmla="*/ 1 w 1561"/>
                <a:gd name="T67" fmla="*/ 727 h 773"/>
                <a:gd name="T68" fmla="*/ 5 w 1561"/>
                <a:gd name="T69" fmla="*/ 738 h 773"/>
                <a:gd name="T70" fmla="*/ 9 w 1561"/>
                <a:gd name="T71" fmla="*/ 748 h 773"/>
                <a:gd name="T72" fmla="*/ 17 w 1561"/>
                <a:gd name="T73" fmla="*/ 756 h 773"/>
                <a:gd name="T74" fmla="*/ 25 w 1561"/>
                <a:gd name="T75" fmla="*/ 764 h 773"/>
                <a:gd name="T76" fmla="*/ 35 w 1561"/>
                <a:gd name="T77" fmla="*/ 768 h 773"/>
                <a:gd name="T78" fmla="*/ 46 w 1561"/>
                <a:gd name="T79" fmla="*/ 772 h 773"/>
                <a:gd name="T80" fmla="*/ 58 w 1561"/>
                <a:gd name="T81" fmla="*/ 773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61" h="773">
                  <a:moveTo>
                    <a:pt x="58" y="773"/>
                  </a:moveTo>
                  <a:lnTo>
                    <a:pt x="1503" y="773"/>
                  </a:lnTo>
                  <a:lnTo>
                    <a:pt x="1514" y="772"/>
                  </a:lnTo>
                  <a:lnTo>
                    <a:pt x="1526" y="768"/>
                  </a:lnTo>
                  <a:lnTo>
                    <a:pt x="1535" y="764"/>
                  </a:lnTo>
                  <a:lnTo>
                    <a:pt x="1544" y="756"/>
                  </a:lnTo>
                  <a:lnTo>
                    <a:pt x="1551" y="748"/>
                  </a:lnTo>
                  <a:lnTo>
                    <a:pt x="1556" y="738"/>
                  </a:lnTo>
                  <a:lnTo>
                    <a:pt x="1559" y="727"/>
                  </a:lnTo>
                  <a:lnTo>
                    <a:pt x="1561" y="715"/>
                  </a:lnTo>
                  <a:lnTo>
                    <a:pt x="1561" y="0"/>
                  </a:lnTo>
                  <a:lnTo>
                    <a:pt x="1479" y="0"/>
                  </a:lnTo>
                  <a:lnTo>
                    <a:pt x="1479" y="667"/>
                  </a:lnTo>
                  <a:lnTo>
                    <a:pt x="1478" y="678"/>
                  </a:lnTo>
                  <a:lnTo>
                    <a:pt x="1475" y="688"/>
                  </a:lnTo>
                  <a:lnTo>
                    <a:pt x="1472" y="697"/>
                  </a:lnTo>
                  <a:lnTo>
                    <a:pt x="1467" y="703"/>
                  </a:lnTo>
                  <a:lnTo>
                    <a:pt x="1460" y="708"/>
                  </a:lnTo>
                  <a:lnTo>
                    <a:pt x="1451" y="712"/>
                  </a:lnTo>
                  <a:lnTo>
                    <a:pt x="1442" y="714"/>
                  </a:lnTo>
                  <a:lnTo>
                    <a:pt x="1430" y="715"/>
                  </a:lnTo>
                  <a:lnTo>
                    <a:pt x="126" y="715"/>
                  </a:lnTo>
                  <a:lnTo>
                    <a:pt x="114" y="714"/>
                  </a:lnTo>
                  <a:lnTo>
                    <a:pt x="105" y="712"/>
                  </a:lnTo>
                  <a:lnTo>
                    <a:pt x="96" y="708"/>
                  </a:lnTo>
                  <a:lnTo>
                    <a:pt x="90" y="703"/>
                  </a:lnTo>
                  <a:lnTo>
                    <a:pt x="84" y="697"/>
                  </a:lnTo>
                  <a:lnTo>
                    <a:pt x="81" y="688"/>
                  </a:lnTo>
                  <a:lnTo>
                    <a:pt x="78" y="678"/>
                  </a:lnTo>
                  <a:lnTo>
                    <a:pt x="77" y="667"/>
                  </a:lnTo>
                  <a:lnTo>
                    <a:pt x="77" y="0"/>
                  </a:lnTo>
                  <a:lnTo>
                    <a:pt x="0" y="0"/>
                  </a:lnTo>
                  <a:lnTo>
                    <a:pt x="0" y="715"/>
                  </a:lnTo>
                  <a:lnTo>
                    <a:pt x="1" y="727"/>
                  </a:lnTo>
                  <a:lnTo>
                    <a:pt x="5" y="738"/>
                  </a:lnTo>
                  <a:lnTo>
                    <a:pt x="9" y="748"/>
                  </a:lnTo>
                  <a:lnTo>
                    <a:pt x="17" y="756"/>
                  </a:lnTo>
                  <a:lnTo>
                    <a:pt x="25" y="764"/>
                  </a:lnTo>
                  <a:lnTo>
                    <a:pt x="35" y="768"/>
                  </a:lnTo>
                  <a:lnTo>
                    <a:pt x="46" y="772"/>
                  </a:lnTo>
                  <a:lnTo>
                    <a:pt x="58" y="7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auto">
            <a:xfrm>
              <a:off x="1027171" y="5236879"/>
              <a:ext cx="36213" cy="94904"/>
            </a:xfrm>
            <a:custGeom>
              <a:avLst/>
              <a:gdLst>
                <a:gd name="T0" fmla="*/ 116 w 174"/>
                <a:gd name="T1" fmla="*/ 455 h 455"/>
                <a:gd name="T2" fmla="*/ 127 w 174"/>
                <a:gd name="T3" fmla="*/ 453 h 455"/>
                <a:gd name="T4" fmla="*/ 138 w 174"/>
                <a:gd name="T5" fmla="*/ 450 h 455"/>
                <a:gd name="T6" fmla="*/ 148 w 174"/>
                <a:gd name="T7" fmla="*/ 445 h 455"/>
                <a:gd name="T8" fmla="*/ 156 w 174"/>
                <a:gd name="T9" fmla="*/ 437 h 455"/>
                <a:gd name="T10" fmla="*/ 163 w 174"/>
                <a:gd name="T11" fmla="*/ 429 h 455"/>
                <a:gd name="T12" fmla="*/ 169 w 174"/>
                <a:gd name="T13" fmla="*/ 420 h 455"/>
                <a:gd name="T14" fmla="*/ 172 w 174"/>
                <a:gd name="T15" fmla="*/ 409 h 455"/>
                <a:gd name="T16" fmla="*/ 174 w 174"/>
                <a:gd name="T17" fmla="*/ 397 h 455"/>
                <a:gd name="T18" fmla="*/ 174 w 174"/>
                <a:gd name="T19" fmla="*/ 57 h 455"/>
                <a:gd name="T20" fmla="*/ 172 w 174"/>
                <a:gd name="T21" fmla="*/ 46 h 455"/>
                <a:gd name="T22" fmla="*/ 169 w 174"/>
                <a:gd name="T23" fmla="*/ 34 h 455"/>
                <a:gd name="T24" fmla="*/ 163 w 174"/>
                <a:gd name="T25" fmla="*/ 25 h 455"/>
                <a:gd name="T26" fmla="*/ 156 w 174"/>
                <a:gd name="T27" fmla="*/ 16 h 455"/>
                <a:gd name="T28" fmla="*/ 148 w 174"/>
                <a:gd name="T29" fmla="*/ 9 h 455"/>
                <a:gd name="T30" fmla="*/ 138 w 174"/>
                <a:gd name="T31" fmla="*/ 4 h 455"/>
                <a:gd name="T32" fmla="*/ 127 w 174"/>
                <a:gd name="T33" fmla="*/ 1 h 455"/>
                <a:gd name="T34" fmla="*/ 116 w 174"/>
                <a:gd name="T35" fmla="*/ 0 h 455"/>
                <a:gd name="T36" fmla="*/ 57 w 174"/>
                <a:gd name="T37" fmla="*/ 0 h 455"/>
                <a:gd name="T38" fmla="*/ 46 w 174"/>
                <a:gd name="T39" fmla="*/ 1 h 455"/>
                <a:gd name="T40" fmla="*/ 35 w 174"/>
                <a:gd name="T41" fmla="*/ 4 h 455"/>
                <a:gd name="T42" fmla="*/ 25 w 174"/>
                <a:gd name="T43" fmla="*/ 9 h 455"/>
                <a:gd name="T44" fmla="*/ 17 w 174"/>
                <a:gd name="T45" fmla="*/ 16 h 455"/>
                <a:gd name="T46" fmla="*/ 10 w 174"/>
                <a:gd name="T47" fmla="*/ 25 h 455"/>
                <a:gd name="T48" fmla="*/ 4 w 174"/>
                <a:gd name="T49" fmla="*/ 34 h 455"/>
                <a:gd name="T50" fmla="*/ 1 w 174"/>
                <a:gd name="T51" fmla="*/ 46 h 455"/>
                <a:gd name="T52" fmla="*/ 0 w 174"/>
                <a:gd name="T53" fmla="*/ 57 h 455"/>
                <a:gd name="T54" fmla="*/ 0 w 174"/>
                <a:gd name="T55" fmla="*/ 397 h 455"/>
                <a:gd name="T56" fmla="*/ 1 w 174"/>
                <a:gd name="T57" fmla="*/ 409 h 455"/>
                <a:gd name="T58" fmla="*/ 4 w 174"/>
                <a:gd name="T59" fmla="*/ 420 h 455"/>
                <a:gd name="T60" fmla="*/ 10 w 174"/>
                <a:gd name="T61" fmla="*/ 429 h 455"/>
                <a:gd name="T62" fmla="*/ 17 w 174"/>
                <a:gd name="T63" fmla="*/ 437 h 455"/>
                <a:gd name="T64" fmla="*/ 25 w 174"/>
                <a:gd name="T65" fmla="*/ 445 h 455"/>
                <a:gd name="T66" fmla="*/ 35 w 174"/>
                <a:gd name="T67" fmla="*/ 450 h 455"/>
                <a:gd name="T68" fmla="*/ 46 w 174"/>
                <a:gd name="T69" fmla="*/ 453 h 455"/>
                <a:gd name="T70" fmla="*/ 57 w 174"/>
                <a:gd name="T71" fmla="*/ 455 h 455"/>
                <a:gd name="T72" fmla="*/ 116 w 174"/>
                <a:gd name="T73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4" h="455">
                  <a:moveTo>
                    <a:pt x="116" y="455"/>
                  </a:moveTo>
                  <a:lnTo>
                    <a:pt x="127" y="453"/>
                  </a:lnTo>
                  <a:lnTo>
                    <a:pt x="138" y="450"/>
                  </a:lnTo>
                  <a:lnTo>
                    <a:pt x="148" y="445"/>
                  </a:lnTo>
                  <a:lnTo>
                    <a:pt x="156" y="437"/>
                  </a:lnTo>
                  <a:lnTo>
                    <a:pt x="163" y="429"/>
                  </a:lnTo>
                  <a:lnTo>
                    <a:pt x="169" y="420"/>
                  </a:lnTo>
                  <a:lnTo>
                    <a:pt x="172" y="409"/>
                  </a:lnTo>
                  <a:lnTo>
                    <a:pt x="174" y="397"/>
                  </a:lnTo>
                  <a:lnTo>
                    <a:pt x="174" y="57"/>
                  </a:lnTo>
                  <a:lnTo>
                    <a:pt x="172" y="46"/>
                  </a:lnTo>
                  <a:lnTo>
                    <a:pt x="169" y="34"/>
                  </a:lnTo>
                  <a:lnTo>
                    <a:pt x="163" y="25"/>
                  </a:lnTo>
                  <a:lnTo>
                    <a:pt x="156" y="16"/>
                  </a:lnTo>
                  <a:lnTo>
                    <a:pt x="148" y="9"/>
                  </a:lnTo>
                  <a:lnTo>
                    <a:pt x="138" y="4"/>
                  </a:lnTo>
                  <a:lnTo>
                    <a:pt x="127" y="1"/>
                  </a:lnTo>
                  <a:lnTo>
                    <a:pt x="116" y="0"/>
                  </a:lnTo>
                  <a:lnTo>
                    <a:pt x="57" y="0"/>
                  </a:lnTo>
                  <a:lnTo>
                    <a:pt x="46" y="1"/>
                  </a:lnTo>
                  <a:lnTo>
                    <a:pt x="35" y="4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10" y="25"/>
                  </a:lnTo>
                  <a:lnTo>
                    <a:pt x="4" y="34"/>
                  </a:lnTo>
                  <a:lnTo>
                    <a:pt x="1" y="46"/>
                  </a:lnTo>
                  <a:lnTo>
                    <a:pt x="0" y="57"/>
                  </a:lnTo>
                  <a:lnTo>
                    <a:pt x="0" y="397"/>
                  </a:lnTo>
                  <a:lnTo>
                    <a:pt x="1" y="409"/>
                  </a:lnTo>
                  <a:lnTo>
                    <a:pt x="4" y="420"/>
                  </a:lnTo>
                  <a:lnTo>
                    <a:pt x="10" y="429"/>
                  </a:lnTo>
                  <a:lnTo>
                    <a:pt x="17" y="437"/>
                  </a:lnTo>
                  <a:lnTo>
                    <a:pt x="25" y="445"/>
                  </a:lnTo>
                  <a:lnTo>
                    <a:pt x="35" y="450"/>
                  </a:lnTo>
                  <a:lnTo>
                    <a:pt x="46" y="453"/>
                  </a:lnTo>
                  <a:lnTo>
                    <a:pt x="57" y="455"/>
                  </a:lnTo>
                  <a:lnTo>
                    <a:pt x="116" y="4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0" name="Rectangle 110"/>
            <p:cNvSpPr>
              <a:spLocks noChangeArrowheads="1"/>
            </p:cNvSpPr>
            <p:nvPr/>
          </p:nvSpPr>
          <p:spPr bwMode="auto">
            <a:xfrm>
              <a:off x="1027171" y="5289326"/>
              <a:ext cx="36213" cy="7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auto">
            <a:xfrm>
              <a:off x="1035496" y="5303478"/>
              <a:ext cx="19980" cy="20396"/>
            </a:xfrm>
            <a:custGeom>
              <a:avLst/>
              <a:gdLst>
                <a:gd name="T0" fmla="*/ 48 w 95"/>
                <a:gd name="T1" fmla="*/ 97 h 97"/>
                <a:gd name="T2" fmla="*/ 57 w 95"/>
                <a:gd name="T3" fmla="*/ 95 h 97"/>
                <a:gd name="T4" fmla="*/ 67 w 95"/>
                <a:gd name="T5" fmla="*/ 93 h 97"/>
                <a:gd name="T6" fmla="*/ 75 w 95"/>
                <a:gd name="T7" fmla="*/ 89 h 97"/>
                <a:gd name="T8" fmla="*/ 82 w 95"/>
                <a:gd name="T9" fmla="*/ 83 h 97"/>
                <a:gd name="T10" fmla="*/ 87 w 95"/>
                <a:gd name="T11" fmla="*/ 75 h 97"/>
                <a:gd name="T12" fmla="*/ 92 w 95"/>
                <a:gd name="T13" fmla="*/ 67 h 97"/>
                <a:gd name="T14" fmla="*/ 94 w 95"/>
                <a:gd name="T15" fmla="*/ 57 h 97"/>
                <a:gd name="T16" fmla="*/ 95 w 95"/>
                <a:gd name="T17" fmla="*/ 48 h 97"/>
                <a:gd name="T18" fmla="*/ 94 w 95"/>
                <a:gd name="T19" fmla="*/ 39 h 97"/>
                <a:gd name="T20" fmla="*/ 92 w 95"/>
                <a:gd name="T21" fmla="*/ 30 h 97"/>
                <a:gd name="T22" fmla="*/ 87 w 95"/>
                <a:gd name="T23" fmla="*/ 22 h 97"/>
                <a:gd name="T24" fmla="*/ 82 w 95"/>
                <a:gd name="T25" fmla="*/ 14 h 97"/>
                <a:gd name="T26" fmla="*/ 75 w 95"/>
                <a:gd name="T27" fmla="*/ 8 h 97"/>
                <a:gd name="T28" fmla="*/ 67 w 95"/>
                <a:gd name="T29" fmla="*/ 3 h 97"/>
                <a:gd name="T30" fmla="*/ 57 w 95"/>
                <a:gd name="T31" fmla="*/ 1 h 97"/>
                <a:gd name="T32" fmla="*/ 48 w 95"/>
                <a:gd name="T33" fmla="*/ 0 h 97"/>
                <a:gd name="T34" fmla="*/ 38 w 95"/>
                <a:gd name="T35" fmla="*/ 1 h 97"/>
                <a:gd name="T36" fmla="*/ 29 w 95"/>
                <a:gd name="T37" fmla="*/ 3 h 97"/>
                <a:gd name="T38" fmla="*/ 20 w 95"/>
                <a:gd name="T39" fmla="*/ 8 h 97"/>
                <a:gd name="T40" fmla="*/ 14 w 95"/>
                <a:gd name="T41" fmla="*/ 14 h 97"/>
                <a:gd name="T42" fmla="*/ 8 w 95"/>
                <a:gd name="T43" fmla="*/ 22 h 97"/>
                <a:gd name="T44" fmla="*/ 3 w 95"/>
                <a:gd name="T45" fmla="*/ 30 h 97"/>
                <a:gd name="T46" fmla="*/ 1 w 95"/>
                <a:gd name="T47" fmla="*/ 39 h 97"/>
                <a:gd name="T48" fmla="*/ 0 w 95"/>
                <a:gd name="T49" fmla="*/ 48 h 97"/>
                <a:gd name="T50" fmla="*/ 1 w 95"/>
                <a:gd name="T51" fmla="*/ 57 h 97"/>
                <a:gd name="T52" fmla="*/ 3 w 95"/>
                <a:gd name="T53" fmla="*/ 67 h 97"/>
                <a:gd name="T54" fmla="*/ 8 w 95"/>
                <a:gd name="T55" fmla="*/ 75 h 97"/>
                <a:gd name="T56" fmla="*/ 14 w 95"/>
                <a:gd name="T57" fmla="*/ 83 h 97"/>
                <a:gd name="T58" fmla="*/ 20 w 95"/>
                <a:gd name="T59" fmla="*/ 89 h 97"/>
                <a:gd name="T60" fmla="*/ 29 w 95"/>
                <a:gd name="T61" fmla="*/ 93 h 97"/>
                <a:gd name="T62" fmla="*/ 38 w 95"/>
                <a:gd name="T63" fmla="*/ 95 h 97"/>
                <a:gd name="T64" fmla="*/ 48 w 95"/>
                <a:gd name="T6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" h="97">
                  <a:moveTo>
                    <a:pt x="48" y="97"/>
                  </a:moveTo>
                  <a:lnTo>
                    <a:pt x="57" y="95"/>
                  </a:lnTo>
                  <a:lnTo>
                    <a:pt x="67" y="93"/>
                  </a:lnTo>
                  <a:lnTo>
                    <a:pt x="75" y="89"/>
                  </a:lnTo>
                  <a:lnTo>
                    <a:pt x="82" y="83"/>
                  </a:lnTo>
                  <a:lnTo>
                    <a:pt x="87" y="75"/>
                  </a:lnTo>
                  <a:lnTo>
                    <a:pt x="92" y="67"/>
                  </a:lnTo>
                  <a:lnTo>
                    <a:pt x="94" y="57"/>
                  </a:lnTo>
                  <a:lnTo>
                    <a:pt x="95" y="48"/>
                  </a:lnTo>
                  <a:lnTo>
                    <a:pt x="94" y="39"/>
                  </a:lnTo>
                  <a:lnTo>
                    <a:pt x="92" y="30"/>
                  </a:lnTo>
                  <a:lnTo>
                    <a:pt x="87" y="22"/>
                  </a:lnTo>
                  <a:lnTo>
                    <a:pt x="82" y="14"/>
                  </a:lnTo>
                  <a:lnTo>
                    <a:pt x="75" y="8"/>
                  </a:lnTo>
                  <a:lnTo>
                    <a:pt x="67" y="3"/>
                  </a:lnTo>
                  <a:lnTo>
                    <a:pt x="57" y="1"/>
                  </a:lnTo>
                  <a:lnTo>
                    <a:pt x="48" y="0"/>
                  </a:lnTo>
                  <a:lnTo>
                    <a:pt x="38" y="1"/>
                  </a:lnTo>
                  <a:lnTo>
                    <a:pt x="29" y="3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3" y="30"/>
                  </a:lnTo>
                  <a:lnTo>
                    <a:pt x="1" y="39"/>
                  </a:lnTo>
                  <a:lnTo>
                    <a:pt x="0" y="48"/>
                  </a:lnTo>
                  <a:lnTo>
                    <a:pt x="1" y="57"/>
                  </a:lnTo>
                  <a:lnTo>
                    <a:pt x="3" y="67"/>
                  </a:lnTo>
                  <a:lnTo>
                    <a:pt x="8" y="75"/>
                  </a:lnTo>
                  <a:lnTo>
                    <a:pt x="14" y="83"/>
                  </a:lnTo>
                  <a:lnTo>
                    <a:pt x="20" y="89"/>
                  </a:lnTo>
                  <a:lnTo>
                    <a:pt x="29" y="93"/>
                  </a:lnTo>
                  <a:lnTo>
                    <a:pt x="38" y="95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1212400" y="5236047"/>
              <a:ext cx="36213" cy="94904"/>
            </a:xfrm>
            <a:custGeom>
              <a:avLst/>
              <a:gdLst>
                <a:gd name="T0" fmla="*/ 115 w 174"/>
                <a:gd name="T1" fmla="*/ 455 h 455"/>
                <a:gd name="T2" fmla="*/ 127 w 174"/>
                <a:gd name="T3" fmla="*/ 454 h 455"/>
                <a:gd name="T4" fmla="*/ 138 w 174"/>
                <a:gd name="T5" fmla="*/ 450 h 455"/>
                <a:gd name="T6" fmla="*/ 148 w 174"/>
                <a:gd name="T7" fmla="*/ 445 h 455"/>
                <a:gd name="T8" fmla="*/ 157 w 174"/>
                <a:gd name="T9" fmla="*/ 438 h 455"/>
                <a:gd name="T10" fmla="*/ 164 w 174"/>
                <a:gd name="T11" fmla="*/ 430 h 455"/>
                <a:gd name="T12" fmla="*/ 170 w 174"/>
                <a:gd name="T13" fmla="*/ 419 h 455"/>
                <a:gd name="T14" fmla="*/ 173 w 174"/>
                <a:gd name="T15" fmla="*/ 409 h 455"/>
                <a:gd name="T16" fmla="*/ 174 w 174"/>
                <a:gd name="T17" fmla="*/ 397 h 455"/>
                <a:gd name="T18" fmla="*/ 174 w 174"/>
                <a:gd name="T19" fmla="*/ 58 h 455"/>
                <a:gd name="T20" fmla="*/ 173 w 174"/>
                <a:gd name="T21" fmla="*/ 46 h 455"/>
                <a:gd name="T22" fmla="*/ 170 w 174"/>
                <a:gd name="T23" fmla="*/ 35 h 455"/>
                <a:gd name="T24" fmla="*/ 164 w 174"/>
                <a:gd name="T25" fmla="*/ 25 h 455"/>
                <a:gd name="T26" fmla="*/ 157 w 174"/>
                <a:gd name="T27" fmla="*/ 16 h 455"/>
                <a:gd name="T28" fmla="*/ 148 w 174"/>
                <a:gd name="T29" fmla="*/ 9 h 455"/>
                <a:gd name="T30" fmla="*/ 138 w 174"/>
                <a:gd name="T31" fmla="*/ 5 h 455"/>
                <a:gd name="T32" fmla="*/ 127 w 174"/>
                <a:gd name="T33" fmla="*/ 1 h 455"/>
                <a:gd name="T34" fmla="*/ 115 w 174"/>
                <a:gd name="T35" fmla="*/ 0 h 455"/>
                <a:gd name="T36" fmla="*/ 58 w 174"/>
                <a:gd name="T37" fmla="*/ 0 h 455"/>
                <a:gd name="T38" fmla="*/ 46 w 174"/>
                <a:gd name="T39" fmla="*/ 1 h 455"/>
                <a:gd name="T40" fmla="*/ 35 w 174"/>
                <a:gd name="T41" fmla="*/ 5 h 455"/>
                <a:gd name="T42" fmla="*/ 25 w 174"/>
                <a:gd name="T43" fmla="*/ 9 h 455"/>
                <a:gd name="T44" fmla="*/ 17 w 174"/>
                <a:gd name="T45" fmla="*/ 16 h 455"/>
                <a:gd name="T46" fmla="*/ 9 w 174"/>
                <a:gd name="T47" fmla="*/ 25 h 455"/>
                <a:gd name="T48" fmla="*/ 5 w 174"/>
                <a:gd name="T49" fmla="*/ 35 h 455"/>
                <a:gd name="T50" fmla="*/ 1 w 174"/>
                <a:gd name="T51" fmla="*/ 46 h 455"/>
                <a:gd name="T52" fmla="*/ 0 w 174"/>
                <a:gd name="T53" fmla="*/ 58 h 455"/>
                <a:gd name="T54" fmla="*/ 0 w 174"/>
                <a:gd name="T55" fmla="*/ 397 h 455"/>
                <a:gd name="T56" fmla="*/ 1 w 174"/>
                <a:gd name="T57" fmla="*/ 409 h 455"/>
                <a:gd name="T58" fmla="*/ 5 w 174"/>
                <a:gd name="T59" fmla="*/ 419 h 455"/>
                <a:gd name="T60" fmla="*/ 9 w 174"/>
                <a:gd name="T61" fmla="*/ 430 h 455"/>
                <a:gd name="T62" fmla="*/ 17 w 174"/>
                <a:gd name="T63" fmla="*/ 438 h 455"/>
                <a:gd name="T64" fmla="*/ 25 w 174"/>
                <a:gd name="T65" fmla="*/ 445 h 455"/>
                <a:gd name="T66" fmla="*/ 35 w 174"/>
                <a:gd name="T67" fmla="*/ 450 h 455"/>
                <a:gd name="T68" fmla="*/ 46 w 174"/>
                <a:gd name="T69" fmla="*/ 454 h 455"/>
                <a:gd name="T70" fmla="*/ 58 w 174"/>
                <a:gd name="T71" fmla="*/ 455 h 455"/>
                <a:gd name="T72" fmla="*/ 115 w 174"/>
                <a:gd name="T73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4" h="455">
                  <a:moveTo>
                    <a:pt x="115" y="455"/>
                  </a:moveTo>
                  <a:lnTo>
                    <a:pt x="127" y="454"/>
                  </a:lnTo>
                  <a:lnTo>
                    <a:pt x="138" y="450"/>
                  </a:lnTo>
                  <a:lnTo>
                    <a:pt x="148" y="445"/>
                  </a:lnTo>
                  <a:lnTo>
                    <a:pt x="157" y="438"/>
                  </a:lnTo>
                  <a:lnTo>
                    <a:pt x="164" y="430"/>
                  </a:lnTo>
                  <a:lnTo>
                    <a:pt x="170" y="419"/>
                  </a:lnTo>
                  <a:lnTo>
                    <a:pt x="173" y="409"/>
                  </a:lnTo>
                  <a:lnTo>
                    <a:pt x="174" y="397"/>
                  </a:lnTo>
                  <a:lnTo>
                    <a:pt x="174" y="58"/>
                  </a:lnTo>
                  <a:lnTo>
                    <a:pt x="173" y="46"/>
                  </a:lnTo>
                  <a:lnTo>
                    <a:pt x="170" y="35"/>
                  </a:lnTo>
                  <a:lnTo>
                    <a:pt x="164" y="25"/>
                  </a:lnTo>
                  <a:lnTo>
                    <a:pt x="157" y="16"/>
                  </a:lnTo>
                  <a:lnTo>
                    <a:pt x="148" y="9"/>
                  </a:lnTo>
                  <a:lnTo>
                    <a:pt x="138" y="5"/>
                  </a:lnTo>
                  <a:lnTo>
                    <a:pt x="127" y="1"/>
                  </a:lnTo>
                  <a:lnTo>
                    <a:pt x="115" y="0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5" y="5"/>
                  </a:lnTo>
                  <a:lnTo>
                    <a:pt x="25" y="9"/>
                  </a:lnTo>
                  <a:lnTo>
                    <a:pt x="17" y="16"/>
                  </a:lnTo>
                  <a:lnTo>
                    <a:pt x="9" y="25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58"/>
                  </a:lnTo>
                  <a:lnTo>
                    <a:pt x="0" y="397"/>
                  </a:lnTo>
                  <a:lnTo>
                    <a:pt x="1" y="409"/>
                  </a:lnTo>
                  <a:lnTo>
                    <a:pt x="5" y="419"/>
                  </a:lnTo>
                  <a:lnTo>
                    <a:pt x="9" y="430"/>
                  </a:lnTo>
                  <a:lnTo>
                    <a:pt x="17" y="438"/>
                  </a:lnTo>
                  <a:lnTo>
                    <a:pt x="25" y="445"/>
                  </a:lnTo>
                  <a:lnTo>
                    <a:pt x="35" y="450"/>
                  </a:lnTo>
                  <a:lnTo>
                    <a:pt x="46" y="454"/>
                  </a:lnTo>
                  <a:lnTo>
                    <a:pt x="58" y="455"/>
                  </a:lnTo>
                  <a:lnTo>
                    <a:pt x="115" y="4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3" name="Rectangle 113"/>
            <p:cNvSpPr>
              <a:spLocks noChangeArrowheads="1"/>
            </p:cNvSpPr>
            <p:nvPr/>
          </p:nvSpPr>
          <p:spPr bwMode="auto">
            <a:xfrm>
              <a:off x="1212400" y="5288493"/>
              <a:ext cx="36213" cy="7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1220308" y="5302646"/>
              <a:ext cx="19980" cy="19980"/>
            </a:xfrm>
            <a:custGeom>
              <a:avLst/>
              <a:gdLst>
                <a:gd name="T0" fmla="*/ 49 w 97"/>
                <a:gd name="T1" fmla="*/ 96 h 96"/>
                <a:gd name="T2" fmla="*/ 58 w 97"/>
                <a:gd name="T3" fmla="*/ 95 h 96"/>
                <a:gd name="T4" fmla="*/ 67 w 97"/>
                <a:gd name="T5" fmla="*/ 92 h 96"/>
                <a:gd name="T6" fmla="*/ 75 w 97"/>
                <a:gd name="T7" fmla="*/ 88 h 96"/>
                <a:gd name="T8" fmla="*/ 83 w 97"/>
                <a:gd name="T9" fmla="*/ 82 h 96"/>
                <a:gd name="T10" fmla="*/ 89 w 97"/>
                <a:gd name="T11" fmla="*/ 75 h 96"/>
                <a:gd name="T12" fmla="*/ 93 w 97"/>
                <a:gd name="T13" fmla="*/ 67 h 96"/>
                <a:gd name="T14" fmla="*/ 96 w 97"/>
                <a:gd name="T15" fmla="*/ 58 h 96"/>
                <a:gd name="T16" fmla="*/ 97 w 97"/>
                <a:gd name="T17" fmla="*/ 49 h 96"/>
                <a:gd name="T18" fmla="*/ 96 w 97"/>
                <a:gd name="T19" fmla="*/ 38 h 96"/>
                <a:gd name="T20" fmla="*/ 93 w 97"/>
                <a:gd name="T21" fmla="*/ 29 h 96"/>
                <a:gd name="T22" fmla="*/ 89 w 97"/>
                <a:gd name="T23" fmla="*/ 21 h 96"/>
                <a:gd name="T24" fmla="*/ 83 w 97"/>
                <a:gd name="T25" fmla="*/ 14 h 96"/>
                <a:gd name="T26" fmla="*/ 75 w 97"/>
                <a:gd name="T27" fmla="*/ 8 h 96"/>
                <a:gd name="T28" fmla="*/ 67 w 97"/>
                <a:gd name="T29" fmla="*/ 4 h 96"/>
                <a:gd name="T30" fmla="*/ 58 w 97"/>
                <a:gd name="T31" fmla="*/ 1 h 96"/>
                <a:gd name="T32" fmla="*/ 49 w 97"/>
                <a:gd name="T33" fmla="*/ 0 h 96"/>
                <a:gd name="T34" fmla="*/ 39 w 97"/>
                <a:gd name="T35" fmla="*/ 1 h 96"/>
                <a:gd name="T36" fmla="*/ 30 w 97"/>
                <a:gd name="T37" fmla="*/ 4 h 96"/>
                <a:gd name="T38" fmla="*/ 22 w 97"/>
                <a:gd name="T39" fmla="*/ 8 h 96"/>
                <a:gd name="T40" fmla="*/ 14 w 97"/>
                <a:gd name="T41" fmla="*/ 14 h 96"/>
                <a:gd name="T42" fmla="*/ 8 w 97"/>
                <a:gd name="T43" fmla="*/ 21 h 96"/>
                <a:gd name="T44" fmla="*/ 4 w 97"/>
                <a:gd name="T45" fmla="*/ 29 h 96"/>
                <a:gd name="T46" fmla="*/ 1 w 97"/>
                <a:gd name="T47" fmla="*/ 38 h 96"/>
                <a:gd name="T48" fmla="*/ 0 w 97"/>
                <a:gd name="T49" fmla="*/ 49 h 96"/>
                <a:gd name="T50" fmla="*/ 1 w 97"/>
                <a:gd name="T51" fmla="*/ 58 h 96"/>
                <a:gd name="T52" fmla="*/ 4 w 97"/>
                <a:gd name="T53" fmla="*/ 67 h 96"/>
                <a:gd name="T54" fmla="*/ 8 w 97"/>
                <a:gd name="T55" fmla="*/ 75 h 96"/>
                <a:gd name="T56" fmla="*/ 14 w 97"/>
                <a:gd name="T57" fmla="*/ 82 h 96"/>
                <a:gd name="T58" fmla="*/ 22 w 97"/>
                <a:gd name="T59" fmla="*/ 88 h 96"/>
                <a:gd name="T60" fmla="*/ 30 w 97"/>
                <a:gd name="T61" fmla="*/ 92 h 96"/>
                <a:gd name="T62" fmla="*/ 39 w 97"/>
                <a:gd name="T63" fmla="*/ 95 h 96"/>
                <a:gd name="T64" fmla="*/ 49 w 97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96">
                  <a:moveTo>
                    <a:pt x="49" y="96"/>
                  </a:moveTo>
                  <a:lnTo>
                    <a:pt x="58" y="95"/>
                  </a:lnTo>
                  <a:lnTo>
                    <a:pt x="67" y="92"/>
                  </a:lnTo>
                  <a:lnTo>
                    <a:pt x="75" y="88"/>
                  </a:lnTo>
                  <a:lnTo>
                    <a:pt x="83" y="82"/>
                  </a:lnTo>
                  <a:lnTo>
                    <a:pt x="89" y="75"/>
                  </a:lnTo>
                  <a:lnTo>
                    <a:pt x="93" y="67"/>
                  </a:lnTo>
                  <a:lnTo>
                    <a:pt x="96" y="58"/>
                  </a:lnTo>
                  <a:lnTo>
                    <a:pt x="97" y="49"/>
                  </a:lnTo>
                  <a:lnTo>
                    <a:pt x="96" y="38"/>
                  </a:lnTo>
                  <a:lnTo>
                    <a:pt x="93" y="29"/>
                  </a:lnTo>
                  <a:lnTo>
                    <a:pt x="89" y="21"/>
                  </a:lnTo>
                  <a:lnTo>
                    <a:pt x="83" y="14"/>
                  </a:lnTo>
                  <a:lnTo>
                    <a:pt x="75" y="8"/>
                  </a:lnTo>
                  <a:lnTo>
                    <a:pt x="67" y="4"/>
                  </a:lnTo>
                  <a:lnTo>
                    <a:pt x="58" y="1"/>
                  </a:lnTo>
                  <a:lnTo>
                    <a:pt x="49" y="0"/>
                  </a:lnTo>
                  <a:lnTo>
                    <a:pt x="39" y="1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1" y="38"/>
                  </a:lnTo>
                  <a:lnTo>
                    <a:pt x="0" y="49"/>
                  </a:lnTo>
                  <a:lnTo>
                    <a:pt x="1" y="58"/>
                  </a:lnTo>
                  <a:lnTo>
                    <a:pt x="4" y="67"/>
                  </a:lnTo>
                  <a:lnTo>
                    <a:pt x="8" y="75"/>
                  </a:lnTo>
                  <a:lnTo>
                    <a:pt x="14" y="82"/>
                  </a:lnTo>
                  <a:lnTo>
                    <a:pt x="22" y="88"/>
                  </a:lnTo>
                  <a:lnTo>
                    <a:pt x="30" y="92"/>
                  </a:lnTo>
                  <a:lnTo>
                    <a:pt x="39" y="95"/>
                  </a:lnTo>
                  <a:lnTo>
                    <a:pt x="49" y="9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548524" y="6246857"/>
            <a:ext cx="6306016" cy="4729512"/>
            <a:chOff x="4799176" y="3538178"/>
            <a:chExt cx="611024" cy="611024"/>
          </a:xfrm>
        </p:grpSpPr>
        <p:sp>
          <p:nvSpPr>
            <p:cNvPr id="39" name="Oval 38"/>
            <p:cNvSpPr/>
            <p:nvPr/>
          </p:nvSpPr>
          <p:spPr>
            <a:xfrm>
              <a:off x="4799176" y="3538178"/>
              <a:ext cx="611024" cy="611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5" name="Rectangle 120"/>
            <p:cNvSpPr>
              <a:spLocks noChangeArrowheads="1"/>
            </p:cNvSpPr>
            <p:nvPr/>
          </p:nvSpPr>
          <p:spPr bwMode="auto">
            <a:xfrm>
              <a:off x="4980536" y="3656796"/>
              <a:ext cx="249330" cy="3737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6" name="Rectangle 121"/>
            <p:cNvSpPr>
              <a:spLocks noChangeArrowheads="1"/>
            </p:cNvSpPr>
            <p:nvPr/>
          </p:nvSpPr>
          <p:spPr bwMode="auto">
            <a:xfrm>
              <a:off x="4991358" y="3665121"/>
              <a:ext cx="227269" cy="3388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7" name="Rectangle 122"/>
            <p:cNvSpPr>
              <a:spLocks noChangeArrowheads="1"/>
            </p:cNvSpPr>
            <p:nvPr/>
          </p:nvSpPr>
          <p:spPr bwMode="auto">
            <a:xfrm>
              <a:off x="5001348" y="3673862"/>
              <a:ext cx="209787" cy="3525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8" name="Rectangle 123"/>
            <p:cNvSpPr>
              <a:spLocks noChangeArrowheads="1"/>
            </p:cNvSpPr>
            <p:nvPr/>
          </p:nvSpPr>
          <p:spPr bwMode="auto">
            <a:xfrm>
              <a:off x="5062536" y="3799151"/>
              <a:ext cx="85746" cy="62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9" name="Rectangle 124"/>
            <p:cNvSpPr>
              <a:spLocks noChangeArrowheads="1"/>
            </p:cNvSpPr>
            <p:nvPr/>
          </p:nvSpPr>
          <p:spPr bwMode="auto">
            <a:xfrm>
              <a:off x="5070861" y="3747121"/>
              <a:ext cx="69096" cy="38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0" name="Rectangle 125"/>
            <p:cNvSpPr>
              <a:spLocks noChangeArrowheads="1"/>
            </p:cNvSpPr>
            <p:nvPr/>
          </p:nvSpPr>
          <p:spPr bwMode="auto">
            <a:xfrm>
              <a:off x="5077937" y="3753781"/>
              <a:ext cx="54944" cy="249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1" name="Freeform 126"/>
            <p:cNvSpPr>
              <a:spLocks/>
            </p:cNvSpPr>
            <p:nvPr/>
          </p:nvSpPr>
          <p:spPr bwMode="auto">
            <a:xfrm>
              <a:off x="5099998" y="3811639"/>
              <a:ext cx="10822" cy="11239"/>
            </a:xfrm>
            <a:custGeom>
              <a:avLst/>
              <a:gdLst>
                <a:gd name="T0" fmla="*/ 27 w 53"/>
                <a:gd name="T1" fmla="*/ 53 h 53"/>
                <a:gd name="T2" fmla="*/ 37 w 53"/>
                <a:gd name="T3" fmla="*/ 51 h 53"/>
                <a:gd name="T4" fmla="*/ 45 w 53"/>
                <a:gd name="T5" fmla="*/ 45 h 53"/>
                <a:gd name="T6" fmla="*/ 51 w 53"/>
                <a:gd name="T7" fmla="*/ 37 h 53"/>
                <a:gd name="T8" fmla="*/ 53 w 53"/>
                <a:gd name="T9" fmla="*/ 27 h 53"/>
                <a:gd name="T10" fmla="*/ 51 w 53"/>
                <a:gd name="T11" fmla="*/ 17 h 53"/>
                <a:gd name="T12" fmla="*/ 45 w 53"/>
                <a:gd name="T13" fmla="*/ 8 h 53"/>
                <a:gd name="T14" fmla="*/ 37 w 53"/>
                <a:gd name="T15" fmla="*/ 3 h 53"/>
                <a:gd name="T16" fmla="*/ 27 w 53"/>
                <a:gd name="T17" fmla="*/ 0 h 53"/>
                <a:gd name="T18" fmla="*/ 16 w 53"/>
                <a:gd name="T19" fmla="*/ 3 h 53"/>
                <a:gd name="T20" fmla="*/ 8 w 53"/>
                <a:gd name="T21" fmla="*/ 8 h 53"/>
                <a:gd name="T22" fmla="*/ 2 w 53"/>
                <a:gd name="T23" fmla="*/ 17 h 53"/>
                <a:gd name="T24" fmla="*/ 0 w 53"/>
                <a:gd name="T25" fmla="*/ 27 h 53"/>
                <a:gd name="T26" fmla="*/ 2 w 53"/>
                <a:gd name="T27" fmla="*/ 37 h 53"/>
                <a:gd name="T28" fmla="*/ 8 w 53"/>
                <a:gd name="T29" fmla="*/ 45 h 53"/>
                <a:gd name="T30" fmla="*/ 16 w 53"/>
                <a:gd name="T31" fmla="*/ 51 h 53"/>
                <a:gd name="T32" fmla="*/ 27 w 53"/>
                <a:gd name="T3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53">
                  <a:moveTo>
                    <a:pt x="27" y="53"/>
                  </a:moveTo>
                  <a:lnTo>
                    <a:pt x="37" y="51"/>
                  </a:lnTo>
                  <a:lnTo>
                    <a:pt x="45" y="45"/>
                  </a:lnTo>
                  <a:lnTo>
                    <a:pt x="51" y="37"/>
                  </a:lnTo>
                  <a:lnTo>
                    <a:pt x="53" y="27"/>
                  </a:lnTo>
                  <a:lnTo>
                    <a:pt x="51" y="17"/>
                  </a:lnTo>
                  <a:lnTo>
                    <a:pt x="45" y="8"/>
                  </a:lnTo>
                  <a:lnTo>
                    <a:pt x="37" y="3"/>
                  </a:lnTo>
                  <a:lnTo>
                    <a:pt x="27" y="0"/>
                  </a:lnTo>
                  <a:lnTo>
                    <a:pt x="16" y="3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6" y="51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2" name="Rectangle 127"/>
            <p:cNvSpPr>
              <a:spLocks noChangeArrowheads="1"/>
            </p:cNvSpPr>
            <p:nvPr/>
          </p:nvSpPr>
          <p:spPr bwMode="auto">
            <a:xfrm>
              <a:off x="5061287" y="3962319"/>
              <a:ext cx="86163" cy="66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3" name="Rectangle 128"/>
            <p:cNvSpPr>
              <a:spLocks noChangeArrowheads="1"/>
            </p:cNvSpPr>
            <p:nvPr/>
          </p:nvSpPr>
          <p:spPr bwMode="auto">
            <a:xfrm>
              <a:off x="5070028" y="3910705"/>
              <a:ext cx="68680" cy="378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4" name="Rectangle 129"/>
            <p:cNvSpPr>
              <a:spLocks noChangeArrowheads="1"/>
            </p:cNvSpPr>
            <p:nvPr/>
          </p:nvSpPr>
          <p:spPr bwMode="auto">
            <a:xfrm>
              <a:off x="5076688" y="3916948"/>
              <a:ext cx="55361" cy="253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5" name="Freeform 130"/>
            <p:cNvSpPr>
              <a:spLocks/>
            </p:cNvSpPr>
            <p:nvPr/>
          </p:nvSpPr>
          <p:spPr bwMode="auto">
            <a:xfrm>
              <a:off x="5098749" y="3974806"/>
              <a:ext cx="11239" cy="11239"/>
            </a:xfrm>
            <a:custGeom>
              <a:avLst/>
              <a:gdLst>
                <a:gd name="T0" fmla="*/ 26 w 54"/>
                <a:gd name="T1" fmla="*/ 54 h 54"/>
                <a:gd name="T2" fmla="*/ 36 w 54"/>
                <a:gd name="T3" fmla="*/ 52 h 54"/>
                <a:gd name="T4" fmla="*/ 46 w 54"/>
                <a:gd name="T5" fmla="*/ 46 h 54"/>
                <a:gd name="T6" fmla="*/ 51 w 54"/>
                <a:gd name="T7" fmla="*/ 37 h 54"/>
                <a:gd name="T8" fmla="*/ 54 w 54"/>
                <a:gd name="T9" fmla="*/ 26 h 54"/>
                <a:gd name="T10" fmla="*/ 51 w 54"/>
                <a:gd name="T11" fmla="*/ 16 h 54"/>
                <a:gd name="T12" fmla="*/ 46 w 54"/>
                <a:gd name="T13" fmla="*/ 8 h 54"/>
                <a:gd name="T14" fmla="*/ 36 w 54"/>
                <a:gd name="T15" fmla="*/ 2 h 54"/>
                <a:gd name="T16" fmla="*/ 26 w 54"/>
                <a:gd name="T17" fmla="*/ 0 h 54"/>
                <a:gd name="T18" fmla="*/ 16 w 54"/>
                <a:gd name="T19" fmla="*/ 2 h 54"/>
                <a:gd name="T20" fmla="*/ 8 w 54"/>
                <a:gd name="T21" fmla="*/ 8 h 54"/>
                <a:gd name="T22" fmla="*/ 2 w 54"/>
                <a:gd name="T23" fmla="*/ 16 h 54"/>
                <a:gd name="T24" fmla="*/ 0 w 54"/>
                <a:gd name="T25" fmla="*/ 26 h 54"/>
                <a:gd name="T26" fmla="*/ 2 w 54"/>
                <a:gd name="T27" fmla="*/ 37 h 54"/>
                <a:gd name="T28" fmla="*/ 8 w 54"/>
                <a:gd name="T29" fmla="*/ 46 h 54"/>
                <a:gd name="T30" fmla="*/ 16 w 54"/>
                <a:gd name="T31" fmla="*/ 52 h 54"/>
                <a:gd name="T32" fmla="*/ 26 w 54"/>
                <a:gd name="T3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54">
                  <a:moveTo>
                    <a:pt x="26" y="54"/>
                  </a:moveTo>
                  <a:lnTo>
                    <a:pt x="36" y="52"/>
                  </a:lnTo>
                  <a:lnTo>
                    <a:pt x="46" y="46"/>
                  </a:lnTo>
                  <a:lnTo>
                    <a:pt x="51" y="37"/>
                  </a:lnTo>
                  <a:lnTo>
                    <a:pt x="54" y="26"/>
                  </a:lnTo>
                  <a:lnTo>
                    <a:pt x="51" y="16"/>
                  </a:lnTo>
                  <a:lnTo>
                    <a:pt x="46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6" name="Rectangle 131"/>
            <p:cNvSpPr>
              <a:spLocks noChangeArrowheads="1"/>
            </p:cNvSpPr>
            <p:nvPr/>
          </p:nvSpPr>
          <p:spPr bwMode="auto">
            <a:xfrm>
              <a:off x="5001348" y="3832035"/>
              <a:ext cx="209787" cy="95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7" name="Rectangle 132"/>
            <p:cNvSpPr>
              <a:spLocks noChangeArrowheads="1"/>
            </p:cNvSpPr>
            <p:nvPr/>
          </p:nvSpPr>
          <p:spPr bwMode="auto">
            <a:xfrm>
              <a:off x="5001348" y="3994786"/>
              <a:ext cx="209787" cy="9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33" name="Freeform 8">
            <a:hlinkClick r:id="rId3" action="ppaction://hlinksldjump"/>
          </p:cNvPr>
          <p:cNvSpPr>
            <a:spLocks/>
          </p:cNvSpPr>
          <p:nvPr/>
        </p:nvSpPr>
        <p:spPr bwMode="auto">
          <a:xfrm>
            <a:off x="11684001" y="122668"/>
            <a:ext cx="278692" cy="211626"/>
          </a:xfrm>
          <a:custGeom>
            <a:avLst/>
            <a:gdLst>
              <a:gd name="T0" fmla="*/ 1764 w 1764"/>
              <a:gd name="T1" fmla="*/ 745 h 1788"/>
              <a:gd name="T2" fmla="*/ 1460 w 1764"/>
              <a:gd name="T3" fmla="*/ 490 h 1788"/>
              <a:gd name="T4" fmla="*/ 1460 w 1764"/>
              <a:gd name="T5" fmla="*/ 106 h 1788"/>
              <a:gd name="T6" fmla="*/ 1261 w 1764"/>
              <a:gd name="T7" fmla="*/ 106 h 1788"/>
              <a:gd name="T8" fmla="*/ 1261 w 1764"/>
              <a:gd name="T9" fmla="*/ 325 h 1788"/>
              <a:gd name="T10" fmla="*/ 872 w 1764"/>
              <a:gd name="T11" fmla="*/ 0 h 1788"/>
              <a:gd name="T12" fmla="*/ 0 w 1764"/>
              <a:gd name="T13" fmla="*/ 745 h 1788"/>
              <a:gd name="T14" fmla="*/ 209 w 1764"/>
              <a:gd name="T15" fmla="*/ 745 h 1788"/>
              <a:gd name="T16" fmla="*/ 208 w 1764"/>
              <a:gd name="T17" fmla="*/ 1788 h 1788"/>
              <a:gd name="T18" fmla="*/ 1571 w 1764"/>
              <a:gd name="T19" fmla="*/ 1788 h 1788"/>
              <a:gd name="T20" fmla="*/ 1571 w 1764"/>
              <a:gd name="T21" fmla="*/ 745 h 1788"/>
              <a:gd name="T22" fmla="*/ 1764 w 1764"/>
              <a:gd name="T23" fmla="*/ 745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64" h="1788">
                <a:moveTo>
                  <a:pt x="1764" y="745"/>
                </a:moveTo>
                <a:lnTo>
                  <a:pt x="1460" y="490"/>
                </a:lnTo>
                <a:lnTo>
                  <a:pt x="1460" y="106"/>
                </a:lnTo>
                <a:lnTo>
                  <a:pt x="1261" y="106"/>
                </a:lnTo>
                <a:lnTo>
                  <a:pt x="1261" y="325"/>
                </a:lnTo>
                <a:lnTo>
                  <a:pt x="872" y="0"/>
                </a:lnTo>
                <a:lnTo>
                  <a:pt x="0" y="745"/>
                </a:lnTo>
                <a:lnTo>
                  <a:pt x="209" y="745"/>
                </a:lnTo>
                <a:lnTo>
                  <a:pt x="208" y="1788"/>
                </a:lnTo>
                <a:lnTo>
                  <a:pt x="1571" y="1788"/>
                </a:lnTo>
                <a:lnTo>
                  <a:pt x="1571" y="745"/>
                </a:lnTo>
                <a:lnTo>
                  <a:pt x="1764" y="745"/>
                </a:lnTo>
                <a:close/>
              </a:path>
            </a:pathLst>
          </a:custGeom>
          <a:solidFill>
            <a:srgbClr val="4051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-1295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448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tags" Target="../tags/tag1.xml"/><Relationship Id="rId9" Type="http://schemas.openxmlformats.org/officeDocument/2006/relationships/slide" Target="../slides/slide1.xml"/><Relationship Id="rId10" Type="http://schemas.openxmlformats.org/officeDocument/2006/relationships/slide" Target="../slides/slide15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Chinese Online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294"/>
            <a:ext cx="121920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9" action="ppaction://hlinksldjump"/>
          </p:cNvPr>
          <p:cNvSpPr/>
          <p:nvPr/>
        </p:nvSpPr>
        <p:spPr>
          <a:xfrm>
            <a:off x="43003" y="0"/>
            <a:ext cx="1840797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/>
                <a:ea typeface="Kozuka Gothic Pro M" pitchFamily="34" charset="-128"/>
              </a:rPr>
              <a:t>Home</a:t>
            </a:r>
            <a:r>
              <a:rPr lang="en-US" sz="1600" b="1" baseline="0" dirty="0" smtClean="0">
                <a:latin typeface="Francois One" panose="02000503040000020004"/>
                <a:ea typeface="Kozuka Gothic Pro M" pitchFamily="34" charset="-128"/>
              </a:rPr>
              <a:t> Page</a:t>
            </a:r>
            <a:endParaRPr lang="en-US" sz="1600" b="1" dirty="0">
              <a:latin typeface="Francois One" panose="02000503040000020004"/>
              <a:ea typeface="Kozuka Gothic Pro M" pitchFamily="34" charset="-128"/>
            </a:endParaRPr>
          </a:p>
        </p:txBody>
      </p:sp>
      <p:sp>
        <p:nvSpPr>
          <p:cNvPr id="9" name="Rectangle 8">
            <a:hlinkClick r:id="rId9" action="ppaction://hlinksldjump"/>
          </p:cNvPr>
          <p:cNvSpPr/>
          <p:nvPr/>
        </p:nvSpPr>
        <p:spPr>
          <a:xfrm>
            <a:off x="2320056" y="0"/>
            <a:ext cx="13208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</a:t>
            </a:r>
            <a:r>
              <a:rPr lang="en-US" sz="1600" b="1" baseline="0" dirty="0" smtClean="0">
                <a:latin typeface="Francois One" panose="02000503040000020004" pitchFamily="2" charset="0"/>
                <a:ea typeface="Kozuka Gothic Pro M" pitchFamily="34" charset="-128"/>
              </a:rPr>
              <a:t> 1 </a:t>
            </a:r>
            <a:endParaRPr lang="en-US" sz="1600" b="1" dirty="0" smtClean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34667" y="-4294"/>
            <a:ext cx="13208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2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81264" y="4294"/>
            <a:ext cx="1320800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3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13" name="Freeform 8">
            <a:hlinkClick r:id="rId9" action="ppaction://hlinksldjump"/>
          </p:cNvPr>
          <p:cNvSpPr>
            <a:spLocks/>
          </p:cNvSpPr>
          <p:nvPr/>
        </p:nvSpPr>
        <p:spPr bwMode="auto">
          <a:xfrm>
            <a:off x="10778497" y="114290"/>
            <a:ext cx="278692" cy="211626"/>
          </a:xfrm>
          <a:custGeom>
            <a:avLst/>
            <a:gdLst>
              <a:gd name="T0" fmla="*/ 1764 w 1764"/>
              <a:gd name="T1" fmla="*/ 745 h 1788"/>
              <a:gd name="T2" fmla="*/ 1460 w 1764"/>
              <a:gd name="T3" fmla="*/ 490 h 1788"/>
              <a:gd name="T4" fmla="*/ 1460 w 1764"/>
              <a:gd name="T5" fmla="*/ 106 h 1788"/>
              <a:gd name="T6" fmla="*/ 1261 w 1764"/>
              <a:gd name="T7" fmla="*/ 106 h 1788"/>
              <a:gd name="T8" fmla="*/ 1261 w 1764"/>
              <a:gd name="T9" fmla="*/ 325 h 1788"/>
              <a:gd name="T10" fmla="*/ 872 w 1764"/>
              <a:gd name="T11" fmla="*/ 0 h 1788"/>
              <a:gd name="T12" fmla="*/ 0 w 1764"/>
              <a:gd name="T13" fmla="*/ 745 h 1788"/>
              <a:gd name="T14" fmla="*/ 209 w 1764"/>
              <a:gd name="T15" fmla="*/ 745 h 1788"/>
              <a:gd name="T16" fmla="*/ 208 w 1764"/>
              <a:gd name="T17" fmla="*/ 1788 h 1788"/>
              <a:gd name="T18" fmla="*/ 1571 w 1764"/>
              <a:gd name="T19" fmla="*/ 1788 h 1788"/>
              <a:gd name="T20" fmla="*/ 1571 w 1764"/>
              <a:gd name="T21" fmla="*/ 745 h 1788"/>
              <a:gd name="T22" fmla="*/ 1764 w 1764"/>
              <a:gd name="T23" fmla="*/ 745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64" h="1788">
                <a:moveTo>
                  <a:pt x="1764" y="745"/>
                </a:moveTo>
                <a:lnTo>
                  <a:pt x="1460" y="490"/>
                </a:lnTo>
                <a:lnTo>
                  <a:pt x="1460" y="106"/>
                </a:lnTo>
                <a:lnTo>
                  <a:pt x="1261" y="106"/>
                </a:lnTo>
                <a:lnTo>
                  <a:pt x="1261" y="325"/>
                </a:lnTo>
                <a:lnTo>
                  <a:pt x="872" y="0"/>
                </a:lnTo>
                <a:lnTo>
                  <a:pt x="0" y="745"/>
                </a:lnTo>
                <a:lnTo>
                  <a:pt x="209" y="745"/>
                </a:lnTo>
                <a:lnTo>
                  <a:pt x="208" y="1788"/>
                </a:lnTo>
                <a:lnTo>
                  <a:pt x="1571" y="1788"/>
                </a:lnTo>
                <a:lnTo>
                  <a:pt x="1571" y="745"/>
                </a:lnTo>
                <a:lnTo>
                  <a:pt x="1764" y="7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Rectangle 13">
            <a:hlinkClick r:id="rId10" action="ppaction://hlinksldjump"/>
          </p:cNvPr>
          <p:cNvSpPr/>
          <p:nvPr/>
        </p:nvSpPr>
        <p:spPr>
          <a:xfrm>
            <a:off x="8495875" y="4294"/>
            <a:ext cx="1823782" cy="457200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</a:t>
            </a:r>
            <a:r>
              <a:rPr lang="en-US" sz="1600" b="1" baseline="0" dirty="0" smtClean="0">
                <a:latin typeface="Francois One" panose="02000503040000020004" pitchFamily="2" charset="0"/>
                <a:ea typeface="Kozuka Gothic Pro M" pitchFamily="34" charset="-128"/>
              </a:rPr>
              <a:t>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pic>
        <p:nvPicPr>
          <p:cNvPr id="16" name="Picture 15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62893" y="92076"/>
            <a:ext cx="463336" cy="256054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052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1.xml"/><Relationship Id="rId3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image" Target="../media/image12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slide" Target="slide15.xml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image" Target="../media/image14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image" Target="../media/image15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" Target="slide1.xml"/><Relationship Id="rId3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istsresource.org/" TargetMode="External"/><Relationship Id="rId4" Type="http://schemas.openxmlformats.org/officeDocument/2006/relationships/hyperlink" Target="https://www.spj.org/ethicscasestudies.asp" TargetMode="External"/><Relationship Id="rId5" Type="http://schemas.openxmlformats.org/officeDocument/2006/relationships/slide" Target="slide15.xml"/><Relationship Id="rId6" Type="http://schemas.openxmlformats.org/officeDocument/2006/relationships/image" Target="../media/image16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linaz@vt.edu" TargetMode="External"/><Relationship Id="rId4" Type="http://schemas.openxmlformats.org/officeDocument/2006/relationships/hyperlink" Target="mailto:szkarat@vt.edu" TargetMode="External"/><Relationship Id="rId5" Type="http://schemas.openxmlformats.org/officeDocument/2006/relationships/hyperlink" Target="mailto:bmbrown@vt.edu" TargetMode="External"/><Relationship Id="rId6" Type="http://schemas.openxmlformats.org/officeDocument/2006/relationships/slide" Target="slide15.xml"/><Relationship Id="rId7" Type="http://schemas.openxmlformats.org/officeDocument/2006/relationships/image" Target="../media/image17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1 - The Procedure of Interview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7275" y="1247397"/>
            <a:ext cx="64895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Module </a:t>
            </a:r>
            <a:r>
              <a:rPr lang="en-US" sz="5400" b="1" dirty="0" smtClean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1:</a:t>
            </a:r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/>
            </a:r>
            <a:b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</a:br>
            <a:r>
              <a:rPr lang="en-US" sz="5400" b="1" dirty="0" smtClean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The Procedure of Interview </a:t>
            </a:r>
            <a:endParaRPr lang="en-US" sz="5400" b="1" dirty="0">
              <a:solidFill>
                <a:srgbClr val="DCDCDC"/>
              </a:solidFill>
              <a:latin typeface="Garamond" panose="02020404030301010803" pitchFamily="18" charset="0"/>
              <a:ea typeface="Kozuka Gothic Pro H" pitchFamily="34" charset="-128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</a:t>
            </a:r>
            <a:r>
              <a:rPr lang="en-US" sz="1600" b="1" dirty="0">
                <a:latin typeface="Francois One" panose="02000503040000020004" pitchFamily="2" charset="0"/>
                <a:ea typeface="Kozuka Gothic Pro M" pitchFamily="34" charset="-128"/>
              </a:rPr>
              <a:t>1</a:t>
            </a:r>
          </a:p>
        </p:txBody>
      </p:sp>
      <p:sp>
        <p:nvSpPr>
          <p:cNvPr id="6" name="Oval 5">
            <a:hlinkClick r:id="" action="ppaction://hlinkshowjump?jump=lastslide"/>
          </p:cNvPr>
          <p:cNvSpPr/>
          <p:nvPr/>
        </p:nvSpPr>
        <p:spPr>
          <a:xfrm>
            <a:off x="52771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" action="ppaction://hlinkshowjump?jump=nextslide"/>
          </p:cNvPr>
          <p:cNvSpPr/>
          <p:nvPr/>
        </p:nvSpPr>
        <p:spPr>
          <a:xfrm>
            <a:off x="59629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hevron 7">
            <a:hlinkClick r:id="" action="ppaction://hlinkshowjump?jump=nextslide"/>
          </p:cNvPr>
          <p:cNvSpPr/>
          <p:nvPr/>
        </p:nvSpPr>
        <p:spPr>
          <a:xfrm>
            <a:off x="6100654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evron 8">
            <a:hlinkClick r:id="" action="ppaction://hlinkshowjump?jump=lastslide"/>
          </p:cNvPr>
          <p:cNvSpPr/>
          <p:nvPr/>
        </p:nvSpPr>
        <p:spPr>
          <a:xfrm flipH="1">
            <a:off x="5391403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728" y="1247397"/>
            <a:ext cx="5098672" cy="312582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4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Choosing the type of Interview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432252" y="2166164"/>
            <a:ext cx="10306831" cy="38466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are the questions that are essential for you to write your article?</a:t>
            </a:r>
          </a:p>
          <a:p>
            <a:pPr lvl="1"/>
            <a:r>
              <a:rPr lang="en-US" dirty="0" smtClean="0"/>
              <a:t>Should relate </a:t>
            </a:r>
            <a:r>
              <a:rPr lang="en-US" dirty="0" smtClean="0"/>
              <a:t>to </a:t>
            </a:r>
            <a:r>
              <a:rPr lang="en-US" dirty="0" smtClean="0"/>
              <a:t>the central focus of the interview </a:t>
            </a:r>
          </a:p>
          <a:p>
            <a:r>
              <a:rPr lang="en-US" dirty="0" smtClean="0"/>
              <a:t>For structured </a:t>
            </a:r>
            <a:r>
              <a:rPr lang="en-US" dirty="0" smtClean="0"/>
              <a:t>interviews, </a:t>
            </a:r>
            <a:r>
              <a:rPr lang="en-US" dirty="0" smtClean="0"/>
              <a:t>come up with additional questions needed to expand on the central focus and enhance the article</a:t>
            </a:r>
          </a:p>
          <a:p>
            <a:pPr lvl="1"/>
            <a:r>
              <a:rPr lang="en-US" dirty="0" smtClean="0"/>
              <a:t>Should be to-the-point, and have specific answers</a:t>
            </a:r>
          </a:p>
          <a:p>
            <a:r>
              <a:rPr lang="en-US" dirty="0" smtClean="0"/>
              <a:t>Avoid:</a:t>
            </a:r>
          </a:p>
          <a:p>
            <a:pPr lvl="1"/>
            <a:r>
              <a:rPr lang="en-US" dirty="0" smtClean="0"/>
              <a:t> Yes/No questions</a:t>
            </a:r>
          </a:p>
          <a:p>
            <a:pPr lvl="1"/>
            <a:r>
              <a:rPr lang="en-US" dirty="0" smtClean="0"/>
              <a:t>Inflammatory or offensive questions</a:t>
            </a:r>
          </a:p>
          <a:p>
            <a:pPr lvl="1"/>
            <a:r>
              <a:rPr lang="en-US" dirty="0" smtClean="0"/>
              <a:t>Questions that are too long or intricate</a:t>
            </a:r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38136" y="1209644"/>
            <a:ext cx="10095064" cy="1204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Identify Questions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2252" y="742918"/>
            <a:ext cx="77802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Choosing </a:t>
            </a:r>
            <a:r>
              <a:rPr lang="en-US" sz="4400" b="1" dirty="0" smtClean="0">
                <a:solidFill>
                  <a:prstClr val="black"/>
                </a:solidFill>
              </a:rPr>
              <a:t>The Type </a:t>
            </a:r>
            <a:r>
              <a:rPr lang="en-US" sz="4400" b="1" dirty="0">
                <a:solidFill>
                  <a:prstClr val="black"/>
                </a:solidFill>
              </a:rPr>
              <a:t>of Interview</a:t>
            </a:r>
            <a:endParaRPr lang="en-US" dirty="0"/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41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 Up Interview Time and 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08868" y="1844298"/>
            <a:ext cx="10254712" cy="413979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Are you conducting a phone interview, or interviewing face-to-face?</a:t>
            </a:r>
          </a:p>
          <a:p>
            <a:r>
              <a:rPr lang="en-US" dirty="0" smtClean="0"/>
              <a:t>In all situations:</a:t>
            </a:r>
          </a:p>
          <a:p>
            <a:pPr lvl="1"/>
            <a:r>
              <a:rPr lang="en-US" dirty="0" smtClean="0"/>
              <a:t>Ask politely for an interview time </a:t>
            </a:r>
          </a:p>
          <a:p>
            <a:pPr lvl="2"/>
            <a:r>
              <a:rPr lang="en-US" dirty="0" smtClean="0"/>
              <a:t>Don’t put it off, you are busy and so is your interviewee</a:t>
            </a:r>
          </a:p>
          <a:p>
            <a:pPr lvl="1"/>
            <a:r>
              <a:rPr lang="en-US" dirty="0" smtClean="0"/>
              <a:t>Please and thank you go a long way</a:t>
            </a:r>
          </a:p>
          <a:p>
            <a:pPr lvl="1"/>
            <a:r>
              <a:rPr lang="en-US" dirty="0" smtClean="0"/>
              <a:t>Send a reminder to the interviewee before the day before your interview</a:t>
            </a:r>
          </a:p>
          <a:p>
            <a:r>
              <a:rPr lang="en-US" dirty="0" smtClean="0"/>
              <a:t>If interviewing face-to-face:</a:t>
            </a:r>
          </a:p>
          <a:p>
            <a:pPr lvl="1"/>
            <a:r>
              <a:rPr lang="en-US" dirty="0" smtClean="0"/>
              <a:t>Avoid busy places where you can be interrupted</a:t>
            </a:r>
          </a:p>
          <a:p>
            <a:pPr lvl="1"/>
            <a:r>
              <a:rPr lang="en-US" dirty="0" smtClean="0"/>
              <a:t>Interview where interviewee is most comfortable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08868" y="799433"/>
            <a:ext cx="82347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Set Up Interview Time and Place</a:t>
            </a:r>
            <a:endParaRPr lang="en-US" dirty="0"/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83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 The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8902" y="1797803"/>
            <a:ext cx="10445858" cy="416175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Introduce yourself and the topic</a:t>
            </a:r>
          </a:p>
          <a:p>
            <a:pPr lvl="1"/>
            <a:r>
              <a:rPr lang="en-US" dirty="0" smtClean="0"/>
              <a:t>Give an idea of what will take place during the interview</a:t>
            </a:r>
          </a:p>
          <a:p>
            <a:pPr lvl="1"/>
            <a:r>
              <a:rPr lang="en-US" dirty="0" smtClean="0"/>
              <a:t>Be enthusiastic</a:t>
            </a:r>
          </a:p>
          <a:p>
            <a:r>
              <a:rPr lang="en-US" b="1" dirty="0" smtClean="0"/>
              <a:t>Ask questions based on chosen interview structure</a:t>
            </a:r>
          </a:p>
          <a:p>
            <a:pPr lvl="1"/>
            <a:r>
              <a:rPr lang="en-US" dirty="0" smtClean="0"/>
              <a:t>Don’t loose control of the interview</a:t>
            </a:r>
          </a:p>
          <a:p>
            <a:pPr lvl="2"/>
            <a:r>
              <a:rPr lang="en-US" dirty="0" smtClean="0"/>
              <a:t>Don’t be bossy, but steer the interview in the direction you want it to go and focus on what you need to know</a:t>
            </a:r>
          </a:p>
          <a:p>
            <a:pPr lvl="1"/>
            <a:r>
              <a:rPr lang="en-US" dirty="0" smtClean="0"/>
              <a:t>Make sure to listen to the interviewee’s answers!</a:t>
            </a:r>
          </a:p>
          <a:p>
            <a:r>
              <a:rPr lang="en-US" b="1" dirty="0" smtClean="0"/>
              <a:t>Make sure you record your interview</a:t>
            </a:r>
          </a:p>
          <a:p>
            <a:pPr lvl="1"/>
            <a:r>
              <a:rPr lang="en-US" dirty="0" smtClean="0"/>
              <a:t>Remember from the tools and resources- this can be a digital recording, written recording, or better yet both</a:t>
            </a:r>
          </a:p>
          <a:p>
            <a:pPr lvl="2"/>
            <a:r>
              <a:rPr lang="en-US" dirty="0" smtClean="0"/>
              <a:t>Ask for permission before using digital recording devices</a:t>
            </a:r>
          </a:p>
          <a:p>
            <a:pPr lvl="1"/>
            <a:r>
              <a:rPr lang="en-US" dirty="0" smtClean="0"/>
              <a:t>In face-to-face interviews, you can watch and make note of non-verbal body language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8902" y="846257"/>
            <a:ext cx="60957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prstClr val="black"/>
                </a:solidFill>
              </a:rPr>
              <a:t>Implement The interview</a:t>
            </a:r>
            <a:endParaRPr lang="en-US" dirty="0"/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69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Write Up The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60400" y="2061275"/>
            <a:ext cx="10405390" cy="409588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Write it up soon after your interview is concluded so it is fresh in your mind</a:t>
            </a:r>
          </a:p>
          <a:p>
            <a:r>
              <a:rPr lang="en-US" sz="2400" b="1" dirty="0" smtClean="0"/>
              <a:t>Transcribe the recorded audio verbatim</a:t>
            </a:r>
          </a:p>
          <a:p>
            <a:pPr lvl="1"/>
            <a:r>
              <a:rPr lang="en-US" sz="2400" dirty="0" smtClean="0"/>
              <a:t>Listen to your recording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ake a written (or typed) transcript of exactly what was said</a:t>
            </a:r>
          </a:p>
          <a:p>
            <a:pPr lvl="1"/>
            <a:r>
              <a:rPr lang="en-US" sz="2400" dirty="0" smtClean="0"/>
              <a:t>Can add notes on any non-verbal actions</a:t>
            </a:r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60400" y="830759"/>
            <a:ext cx="56330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Write Up The interview</a:t>
            </a:r>
            <a:endParaRPr lang="en-US" dirty="0"/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4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54918" y="1716895"/>
            <a:ext cx="9783763" cy="484663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Material in this power-point was collected, modified, and synthesized from:</a:t>
            </a:r>
          </a:p>
          <a:p>
            <a:pPr lvl="1"/>
            <a:r>
              <a:rPr lang="en-US" sz="1900" dirty="0"/>
              <a:t>Community Tool Box (2013) “Conducting Interviews.”  Work Group for Community Health and Development. University of Kansas. http://</a:t>
            </a:r>
            <a:r>
              <a:rPr lang="en-US" sz="1900" dirty="0" smtClean="0"/>
              <a:t>ctb.ku.edu/en/table-of-contents/assessment/assessing-community-needs-and-resources/conduct-interviews/main</a:t>
            </a:r>
          </a:p>
          <a:p>
            <a:pPr lvl="1"/>
            <a:r>
              <a:rPr lang="en-US" sz="1900" dirty="0"/>
              <a:t>E-Tools (2007) “Guide to Investigative Journalism” Expose: America’s Investigative Reports. Thirteen/WNET New York in association with the Center for Investigative Reporting. http://</a:t>
            </a:r>
            <a:r>
              <a:rPr lang="en-US" sz="1900" dirty="0" smtClean="0"/>
              <a:t>www.pbs.org/wnet/expose/expose_2007/etools/guide2.html</a:t>
            </a:r>
          </a:p>
          <a:p>
            <a:pPr lvl="1"/>
            <a:r>
              <a:rPr lang="en-US" sz="1900" dirty="0" err="1" smtClean="0"/>
              <a:t>Guion</a:t>
            </a:r>
            <a:r>
              <a:rPr lang="en-US" sz="1900" dirty="0" smtClean="0"/>
              <a:t> L.A., Diehl D.C., McDonald D. (2011) “Conducting an In-depth Interview.” </a:t>
            </a:r>
            <a:r>
              <a:rPr lang="en-US" sz="1900" dirty="0"/>
              <a:t>Department of Family, Youth and Community Sciences, Florida Cooperative Extension Service, Institute of Food and Agricultural Sciences, University of Florida. https://</a:t>
            </a:r>
            <a:r>
              <a:rPr lang="en-US" sz="1900" dirty="0" smtClean="0"/>
              <a:t>edis.ifas.ufl.edu/fy393</a:t>
            </a:r>
          </a:p>
          <a:p>
            <a:pPr lvl="1"/>
            <a:r>
              <a:rPr lang="en-US" sz="1900" dirty="0" smtClean="0"/>
              <a:t>Murray R. “Tips to interview &amp; Write like a pro” Oklahoma </a:t>
            </a:r>
            <a:r>
              <a:rPr lang="en-US" sz="1900" dirty="0"/>
              <a:t>State University https://</a:t>
            </a:r>
            <a:r>
              <a:rPr lang="en-US" sz="1900" dirty="0" smtClean="0"/>
              <a:t>docs.google.com/a/vt.edu/viewer?a=v&amp;pid=sites&amp;srcid=dnQuZWR1fGNvbGxlZ2UtbmV3c3BhcGVyLW9yaWVudGF0aW9ufGd4OjU1ZmE3ZjA3OWM1OTNmZDk</a:t>
            </a:r>
          </a:p>
          <a:p>
            <a:pPr lvl="1"/>
            <a:r>
              <a:rPr lang="en-US" sz="1900" dirty="0"/>
              <a:t>Public Service Commission of Canada (2009) “Structured Interviewing: How to design and conduct structured interviews for an appointment process.” http://</a:t>
            </a:r>
            <a:r>
              <a:rPr lang="en-US" sz="1900" dirty="0" smtClean="0"/>
              <a:t>www.psc-cfp.gc.ca/plcy-pltq/guides/structured-structuree/index-eng.htm#wb-tphp</a:t>
            </a:r>
          </a:p>
          <a:p>
            <a:pPr lvl="1"/>
            <a:r>
              <a:rPr lang="en-US" sz="1900" dirty="0" err="1"/>
              <a:t>Stibbe</a:t>
            </a:r>
            <a:r>
              <a:rPr lang="en-US" sz="1900" dirty="0"/>
              <a:t> M. (2006) “How to Interview someone.” Bad Language: Writing, marketing and technology. http://</a:t>
            </a:r>
            <a:r>
              <a:rPr lang="en-US" sz="1900" dirty="0" smtClean="0"/>
              <a:t>www.badlanguage.net/how-to-interview-someone</a:t>
            </a:r>
            <a:endParaRPr lang="en-US" sz="1900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4918" y="776972"/>
            <a:ext cx="27496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References</a:t>
            </a:r>
            <a:endParaRPr lang="en-US" b="1" dirty="0"/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53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Guidance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89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48400" y="1981200"/>
            <a:ext cx="396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48400" y="2133600"/>
            <a:ext cx="3962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rPr>
              <a:t>Back to home page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05600" y="26670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orum" panose="02000000000000000000" pitchFamily="2" charset="0"/>
                <a:ea typeface="Kozuka Gothic Pr6N L" pitchFamily="34" charset="-128"/>
              </a:defRPr>
            </a:lvl1pPr>
          </a:lstStyle>
          <a:p>
            <a:r>
              <a:rPr lang="en-US" dirty="0"/>
              <a:t>Q: How can I return back to the home page?</a:t>
            </a:r>
          </a:p>
          <a:p>
            <a:endParaRPr lang="en-US" dirty="0"/>
          </a:p>
          <a:p>
            <a:r>
              <a:rPr lang="en-US" dirty="0"/>
              <a:t>A: Please click the home button which is located on the right top within the navigation bar.</a:t>
            </a: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9664421" y="1681876"/>
            <a:ext cx="546380" cy="2993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Francois One" panose="02000503040000020004" pitchFamily="2" charset="0"/>
                <a:ea typeface="Kozuka Gothic Pro M" pitchFamily="34" charset="-128"/>
              </a:rPr>
              <a:t>CLOSE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9706940" y="1981497"/>
            <a:ext cx="461343" cy="46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9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48400" y="1981200"/>
            <a:ext cx="396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48400" y="2133600"/>
            <a:ext cx="3962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r>
              <a:rPr lang="en-US" dirty="0"/>
              <a:t>Module selection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5600" y="2667000"/>
            <a:ext cx="3448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orum" panose="02000000000000000000" pitchFamily="2" charset="0"/>
                <a:ea typeface="Kozuka Gothic Pr6N L" pitchFamily="34" charset="-128"/>
              </a:defRPr>
            </a:lvl1pPr>
          </a:lstStyle>
          <a:p>
            <a:r>
              <a:rPr lang="en-US" dirty="0"/>
              <a:t>Q: How can I select I module as I want?</a:t>
            </a:r>
          </a:p>
          <a:p>
            <a:endParaRPr lang="en-US" dirty="0"/>
          </a:p>
          <a:p>
            <a:r>
              <a:rPr lang="en-US" dirty="0"/>
              <a:t>A: Please click the navigation bar on the top of each slides and then click the name of that module.</a:t>
            </a:r>
          </a:p>
          <a:p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9706940" y="1981201"/>
            <a:ext cx="461343" cy="46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hlinkClick r:id="rId4" action="ppaction://hlinksldjump"/>
          </p:cNvPr>
          <p:cNvSpPr/>
          <p:nvPr/>
        </p:nvSpPr>
        <p:spPr>
          <a:xfrm>
            <a:off x="9664421" y="1681876"/>
            <a:ext cx="546380" cy="2993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Francois One" panose="02000503040000020004" pitchFamily="2" charset="0"/>
                <a:ea typeface="Kozuka Gothic Pro M" pitchFamily="34" charset="-128"/>
              </a:rPr>
              <a:t>CLOSE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96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48400" y="1981200"/>
            <a:ext cx="396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48400" y="2133600"/>
            <a:ext cx="3962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r>
              <a:rPr lang="en-US" dirty="0"/>
              <a:t>References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05600" y="26670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orum" panose="02000000000000000000" pitchFamily="2" charset="0"/>
                <a:ea typeface="Kozuka Gothic Pr6N L" pitchFamily="34" charset="-128"/>
              </a:defRPr>
            </a:lvl1pPr>
          </a:lstStyle>
          <a:p>
            <a:r>
              <a:rPr lang="en-US" dirty="0"/>
              <a:t>Q: What are the references of this whole learning module?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: Please refer to the reference slides at the end of Module 1, Module 2 and Module 3. </a:t>
            </a:r>
            <a:endParaRPr lang="en-US" dirty="0"/>
          </a:p>
        </p:txBody>
      </p:sp>
      <p:sp>
        <p:nvSpPr>
          <p:cNvPr id="33" name="Rectangle 32">
            <a:hlinkClick r:id="rId3" action="ppaction://hlinksldjump"/>
          </p:cNvPr>
          <p:cNvSpPr/>
          <p:nvPr/>
        </p:nvSpPr>
        <p:spPr>
          <a:xfrm>
            <a:off x="9664421" y="1681876"/>
            <a:ext cx="546380" cy="2993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Francois One" panose="02000503040000020004" pitchFamily="2" charset="0"/>
                <a:ea typeface="Kozuka Gothic Pro M" pitchFamily="34" charset="-128"/>
              </a:rPr>
              <a:t>CLOSE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9706940" y="1981201"/>
            <a:ext cx="461343" cy="46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0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 A 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1981200"/>
            <a:ext cx="396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133600"/>
            <a:ext cx="3962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r>
              <a:rPr lang="en-US" dirty="0"/>
              <a:t>Back to main page of each module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51742" y="2743201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orum" panose="02000000000000000000" pitchFamily="2" charset="0"/>
                <a:ea typeface="Kozuka Gothic Pr6N L" pitchFamily="34" charset="-128"/>
              </a:defRPr>
            </a:lvl1pPr>
          </a:lstStyle>
          <a:p>
            <a:r>
              <a:rPr lang="en-US" dirty="0"/>
              <a:t>Q: How can I return back to the main page of each module?</a:t>
            </a:r>
          </a:p>
          <a:p>
            <a:endParaRPr lang="en-US" dirty="0"/>
          </a:p>
          <a:p>
            <a:r>
              <a:rPr lang="en-US" dirty="0"/>
              <a:t>A: Please click the </a:t>
            </a:r>
            <a:r>
              <a:rPr lang="en-US" dirty="0" smtClean="0"/>
              <a:t>button with the module’s name </a:t>
            </a:r>
            <a:r>
              <a:rPr lang="en-US" dirty="0"/>
              <a:t>which are located on the top of navigation bar.</a:t>
            </a:r>
          </a:p>
        </p:txBody>
      </p:sp>
      <p:sp>
        <p:nvSpPr>
          <p:cNvPr id="40" name="Rectangle 39">
            <a:hlinkClick r:id="rId3" action="ppaction://hlinksldjump"/>
          </p:cNvPr>
          <p:cNvSpPr/>
          <p:nvPr/>
        </p:nvSpPr>
        <p:spPr>
          <a:xfrm>
            <a:off x="2057710" y="1681876"/>
            <a:ext cx="546380" cy="2993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Francois One" panose="02000503040000020004" pitchFamily="2" charset="0"/>
                <a:ea typeface="Kozuka Gothic Pro M" pitchFamily="34" charset="-128"/>
              </a:rPr>
              <a:t>CLOSE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100229" y="1981201"/>
            <a:ext cx="461343" cy="46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76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1 - The Procedure of Interview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4124" y="736047"/>
            <a:ext cx="6489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Module </a:t>
            </a:r>
            <a:r>
              <a:rPr lang="en-US" sz="5400" b="1" dirty="0" smtClean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>1 Objectives:</a:t>
            </a:r>
            <a: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  <a:t/>
            </a:r>
            <a:br>
              <a:rPr lang="en-US" sz="5400" b="1" dirty="0">
                <a:solidFill>
                  <a:srgbClr val="DCDCDC"/>
                </a:solidFill>
                <a:latin typeface="Garamond" panose="02020404030301010803" pitchFamily="18" charset="0"/>
                <a:ea typeface="Kozuka Gothic Pro H" pitchFamily="34" charset="-128"/>
              </a:rPr>
            </a:br>
            <a:endParaRPr lang="en-US" sz="5400" b="1" dirty="0">
              <a:solidFill>
                <a:srgbClr val="DCDCDC"/>
              </a:solidFill>
              <a:latin typeface="Garamond" panose="02020404030301010803" pitchFamily="18" charset="0"/>
              <a:ea typeface="Kozuka Gothic Pro H" pitchFamily="34" charset="-128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</a:t>
            </a:r>
            <a:r>
              <a:rPr lang="en-US" sz="1600" b="1" dirty="0">
                <a:latin typeface="Francois One" panose="02000503040000020004" pitchFamily="2" charset="0"/>
                <a:ea typeface="Kozuka Gothic Pro M" pitchFamily="34" charset="-128"/>
              </a:rPr>
              <a:t>1</a:t>
            </a:r>
          </a:p>
        </p:txBody>
      </p:sp>
      <p:sp>
        <p:nvSpPr>
          <p:cNvPr id="6" name="Oval 5">
            <a:hlinkClick r:id="" action="ppaction://hlinkshowjump?jump=lastslide"/>
          </p:cNvPr>
          <p:cNvSpPr/>
          <p:nvPr/>
        </p:nvSpPr>
        <p:spPr>
          <a:xfrm>
            <a:off x="52771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" action="ppaction://hlinkshowjump?jump=nextslide"/>
          </p:cNvPr>
          <p:cNvSpPr/>
          <p:nvPr/>
        </p:nvSpPr>
        <p:spPr>
          <a:xfrm>
            <a:off x="5962903" y="4772491"/>
            <a:ext cx="457200" cy="457200"/>
          </a:xfrm>
          <a:prstGeom prst="ellipse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hevron 7">
            <a:hlinkClick r:id="" action="ppaction://hlinkshowjump?jump=nextslide"/>
          </p:cNvPr>
          <p:cNvSpPr/>
          <p:nvPr/>
        </p:nvSpPr>
        <p:spPr>
          <a:xfrm>
            <a:off x="6100654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evron 8">
            <a:hlinkClick r:id="" action="ppaction://hlinkshowjump?jump=lastslide"/>
          </p:cNvPr>
          <p:cNvSpPr/>
          <p:nvPr/>
        </p:nvSpPr>
        <p:spPr>
          <a:xfrm flipH="1">
            <a:off x="5391403" y="4886791"/>
            <a:ext cx="228600" cy="228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8108" y="1546092"/>
            <a:ext cx="5098672" cy="312582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2" name="Rectangle 11"/>
          <p:cNvSpPr/>
          <p:nvPr/>
        </p:nvSpPr>
        <p:spPr>
          <a:xfrm>
            <a:off x="532108" y="158550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1. Know </a:t>
            </a:r>
            <a:r>
              <a:rPr lang="en-US" sz="2400" b="1" dirty="0">
                <a:solidFill>
                  <a:prstClr val="white"/>
                </a:solidFill>
                <a:latin typeface="Garamond" panose="02020404030301010803" pitchFamily="18" charset="0"/>
              </a:rPr>
              <a:t>article type</a:t>
            </a:r>
          </a:p>
          <a:p>
            <a:pPr lvl="0"/>
            <a:r>
              <a:rPr lang="en-US" sz="2400" b="1" dirty="0">
                <a:solidFill>
                  <a:prstClr val="white"/>
                </a:solidFill>
                <a:latin typeface="Garamond" panose="02020404030301010803" pitchFamily="18" charset="0"/>
              </a:rPr>
              <a:t>Decide the focus of the interview</a:t>
            </a:r>
          </a:p>
          <a:p>
            <a:pPr lvl="0"/>
            <a:r>
              <a:rPr lang="en-US" sz="2400" b="1" dirty="0">
                <a:solidFill>
                  <a:prstClr val="white"/>
                </a:solidFill>
                <a:latin typeface="Garamond" panose="02020404030301010803" pitchFamily="18" charset="0"/>
              </a:rPr>
              <a:t>Familiarize with topic background</a:t>
            </a:r>
          </a:p>
          <a:p>
            <a:pPr lvl="0"/>
            <a:r>
              <a:rPr lang="en-US" sz="24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2. Identify </a:t>
            </a:r>
            <a:r>
              <a:rPr lang="en-US" sz="2400" b="1" dirty="0">
                <a:solidFill>
                  <a:prstClr val="white"/>
                </a:solidFill>
                <a:latin typeface="Garamond" panose="02020404030301010803" pitchFamily="18" charset="0"/>
              </a:rPr>
              <a:t>tools available and resources that may be needed</a:t>
            </a:r>
          </a:p>
          <a:p>
            <a:pPr lvl="0"/>
            <a:r>
              <a:rPr lang="en-US" sz="2400" b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3. Choose </a:t>
            </a:r>
            <a:r>
              <a:rPr lang="en-US" sz="2400" b="1" dirty="0">
                <a:solidFill>
                  <a:prstClr val="white"/>
                </a:solidFill>
                <a:latin typeface="Garamond" panose="02020404030301010803" pitchFamily="18" charset="0"/>
              </a:rPr>
              <a:t>who to interview</a:t>
            </a:r>
          </a:p>
          <a:p>
            <a:pPr lvl="0"/>
            <a:r>
              <a:rPr lang="en-US" sz="2400" b="1" dirty="0">
                <a:solidFill>
                  <a:prstClr val="white"/>
                </a:solidFill>
                <a:latin typeface="Garamond" panose="02020404030301010803" pitchFamily="18" charset="0"/>
              </a:rPr>
              <a:t>Research/familiarize with who will be interviewed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9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1981200"/>
            <a:ext cx="396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133600"/>
            <a:ext cx="3962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r>
              <a:rPr lang="en-US" dirty="0"/>
              <a:t>Recommend Resources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51742" y="2743200"/>
            <a:ext cx="32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orum" panose="02000000000000000000" pitchFamily="2" charset="0"/>
                <a:ea typeface="Kozuka Gothic Pr6N L" pitchFamily="34" charset="-128"/>
              </a:defRPr>
            </a:lvl1pPr>
          </a:lstStyle>
          <a:p>
            <a:r>
              <a:rPr lang="en-US" dirty="0"/>
              <a:t>Q: What are the other authorized resources for </a:t>
            </a:r>
            <a:r>
              <a:rPr lang="en-US" dirty="0" smtClean="0"/>
              <a:t>journalists?</a:t>
            </a:r>
            <a:endParaRPr lang="en-US" dirty="0"/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://journalistsresource.org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r>
              <a:rPr lang="en-US" dirty="0"/>
              <a:t>  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www.spj.org/ethicscasestudies.asp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Rectangle 31">
            <a:hlinkClick r:id="rId5" action="ppaction://hlinksldjump"/>
          </p:cNvPr>
          <p:cNvSpPr/>
          <p:nvPr/>
        </p:nvSpPr>
        <p:spPr>
          <a:xfrm>
            <a:off x="2057710" y="1681876"/>
            <a:ext cx="546380" cy="2993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Francois One" panose="02000503040000020004" pitchFamily="2" charset="0"/>
                <a:ea typeface="Kozuka Gothic Pro M" pitchFamily="34" charset="-128"/>
              </a:rPr>
              <a:t>CLOSE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100229" y="1981201"/>
            <a:ext cx="461343" cy="46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68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 6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1981200"/>
            <a:ext cx="3962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2133600"/>
            <a:ext cx="3962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rgbClr val="1C1C1E"/>
                </a:solidFill>
                <a:latin typeface="Francois One" panose="02000503040000020004" pitchFamily="2" charset="0"/>
                <a:ea typeface="Kozuka Gothic Pro H" pitchFamily="34" charset="-128"/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1742" y="2743201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1C1C1E"/>
                </a:solidFill>
                <a:latin typeface="Forum" panose="02000000000000000000" pitchFamily="2" charset="0"/>
                <a:ea typeface="Kozuka Gothic Pr6N L" pitchFamily="34" charset="-128"/>
              </a:defRPr>
            </a:lvl1pPr>
          </a:lstStyle>
          <a:p>
            <a:r>
              <a:rPr lang="en-US" dirty="0" smtClean="0"/>
              <a:t>Instructional Designer: </a:t>
            </a:r>
            <a:r>
              <a:rPr lang="en-US" dirty="0" err="1" smtClean="0"/>
              <a:t>Britni</a:t>
            </a:r>
            <a:r>
              <a:rPr lang="en-US" dirty="0" smtClean="0"/>
              <a:t> Brown, Lina Zhou, </a:t>
            </a:r>
            <a:r>
              <a:rPr lang="en-US" dirty="0"/>
              <a:t>Sophie </a:t>
            </a:r>
            <a:r>
              <a:rPr lang="en-US" dirty="0" err="1"/>
              <a:t>Karatsikis</a:t>
            </a:r>
            <a:endParaRPr lang="en-US" dirty="0" smtClean="0"/>
          </a:p>
          <a:p>
            <a:r>
              <a:rPr lang="en-US" dirty="0" smtClean="0"/>
              <a:t>Email </a:t>
            </a:r>
            <a:r>
              <a:rPr lang="en-US" dirty="0"/>
              <a:t>Address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3"/>
              </a:rPr>
              <a:t>linaz@vt.edu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szkarat@vt.edu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bmbrown@vt.edu</a:t>
            </a:r>
            <a:endParaRPr lang="en-US" dirty="0"/>
          </a:p>
          <a:p>
            <a:r>
              <a:rPr lang="en-US" dirty="0"/>
              <a:t>Instructional design and Technology</a:t>
            </a:r>
          </a:p>
          <a:p>
            <a:r>
              <a:rPr lang="en-US" dirty="0"/>
              <a:t>School of Education</a:t>
            </a:r>
          </a:p>
          <a:p>
            <a:r>
              <a:rPr lang="en-US" dirty="0"/>
              <a:t>War Memorial Hall, RM 201, Virginia </a:t>
            </a:r>
            <a:r>
              <a:rPr lang="en-US" dirty="0" smtClean="0"/>
              <a:t>Tech, 370 </a:t>
            </a:r>
            <a:r>
              <a:rPr lang="en-US" dirty="0" err="1"/>
              <a:t>Drillfield</a:t>
            </a:r>
            <a:r>
              <a:rPr lang="en-US" dirty="0"/>
              <a:t> </a:t>
            </a:r>
            <a:r>
              <a:rPr lang="en-US" dirty="0" smtClean="0"/>
              <a:t>Drive, Blacksburg</a:t>
            </a:r>
            <a:r>
              <a:rPr lang="en-US" dirty="0"/>
              <a:t>, VA 24061</a:t>
            </a:r>
          </a:p>
          <a:p>
            <a:endParaRPr lang="en-US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2057710" y="1681876"/>
            <a:ext cx="546380" cy="2993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Francois One" panose="02000503040000020004" pitchFamily="2" charset="0"/>
                <a:ea typeface="Kozuka Gothic Pro M" pitchFamily="34" charset="-128"/>
              </a:rPr>
              <a:t>CLOSE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100229" y="1981497"/>
            <a:ext cx="461343" cy="46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8478865" y="0"/>
            <a:ext cx="1889502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Learning Guidance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24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12863" y="2149845"/>
            <a:ext cx="9801386" cy="372036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Before conducting an interview you need to have an idea of:</a:t>
            </a:r>
          </a:p>
          <a:p>
            <a:pPr lvl="1"/>
            <a:r>
              <a:rPr lang="en-US" dirty="0" smtClean="0"/>
              <a:t>The type of article you want to write</a:t>
            </a:r>
          </a:p>
          <a:p>
            <a:pPr lvl="1"/>
            <a:r>
              <a:rPr lang="en-US" dirty="0" smtClean="0"/>
              <a:t>How an interview would support that article (i.e., the focus of the interview)</a:t>
            </a:r>
          </a:p>
          <a:p>
            <a:pPr lvl="1"/>
            <a:r>
              <a:rPr lang="en-US" dirty="0" smtClean="0"/>
              <a:t>Background information on the topic you want to discuss</a:t>
            </a:r>
          </a:p>
          <a:p>
            <a:pPr lvl="2"/>
            <a:r>
              <a:rPr lang="en-US" dirty="0" smtClean="0"/>
              <a:t>Choose background information relevant to your article type and focus</a:t>
            </a:r>
          </a:p>
          <a:p>
            <a:pPr lvl="3"/>
            <a:r>
              <a:rPr lang="en-US" dirty="0" smtClean="0"/>
              <a:t>Example: </a:t>
            </a:r>
          </a:p>
          <a:p>
            <a:pPr lvl="3"/>
            <a:r>
              <a:rPr lang="en-US" dirty="0" smtClean="0"/>
              <a:t>The number of participants in an event is relevant to writing an article on reporting on that event</a:t>
            </a:r>
          </a:p>
          <a:p>
            <a:pPr lvl="3"/>
            <a:r>
              <a:rPr lang="en-US" dirty="0" smtClean="0"/>
              <a:t>The number of  yellow balloons at the event, is likely not relevant to reporting on the event- unless it was about the balloon vendor!</a:t>
            </a:r>
          </a:p>
          <a:p>
            <a:pPr lvl="3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19589" y="687071"/>
            <a:ext cx="9440566" cy="1349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sz="4400" b="1" dirty="0" smtClean="0">
                <a:solidFill>
                  <a:schemeClr val="tx1"/>
                </a:solidFill>
              </a:rPr>
              <a:t>Planning for your Interview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2863" y="1559878"/>
            <a:ext cx="10719660" cy="1067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Article type, Interview Focus, and Topic Background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42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02518" y="2148233"/>
            <a:ext cx="10230682" cy="38348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Bring tools to help record the interview and make any necessary notes about the interview </a:t>
            </a:r>
          </a:p>
          <a:p>
            <a:r>
              <a:rPr lang="en-US" dirty="0" smtClean="0"/>
              <a:t>Make sure to bring </a:t>
            </a:r>
            <a:r>
              <a:rPr lang="en-US" dirty="0" smtClean="0"/>
              <a:t>back-up </a:t>
            </a:r>
            <a:r>
              <a:rPr lang="en-US" dirty="0" smtClean="0"/>
              <a:t>batteries </a:t>
            </a:r>
            <a:r>
              <a:rPr lang="en-US" dirty="0" smtClean="0"/>
              <a:t>and </a:t>
            </a:r>
            <a:r>
              <a:rPr lang="en-US" dirty="0" smtClean="0"/>
              <a:t>chargers for any digital tools!</a:t>
            </a:r>
          </a:p>
          <a:p>
            <a:r>
              <a:rPr lang="en-US" dirty="0"/>
              <a:t>Possible tools to bring:</a:t>
            </a:r>
          </a:p>
          <a:p>
            <a:pPr lvl="1"/>
            <a:r>
              <a:rPr lang="en-US" dirty="0"/>
              <a:t>Notebook</a:t>
            </a:r>
          </a:p>
          <a:p>
            <a:pPr lvl="1"/>
            <a:r>
              <a:rPr lang="en-US" dirty="0"/>
              <a:t>Pens or pencils </a:t>
            </a:r>
          </a:p>
          <a:p>
            <a:pPr lvl="1"/>
            <a:r>
              <a:rPr lang="en-US" dirty="0"/>
              <a:t>Digital recorder(s)</a:t>
            </a:r>
          </a:p>
          <a:p>
            <a:pPr lvl="2"/>
            <a:r>
              <a:rPr lang="en-US" dirty="0"/>
              <a:t>Some options include: hand held recorders, Skype and </a:t>
            </a:r>
            <a:r>
              <a:rPr lang="en-US" dirty="0" err="1"/>
              <a:t>HotRecorder</a:t>
            </a:r>
            <a:endParaRPr lang="en-US" dirty="0"/>
          </a:p>
          <a:p>
            <a:pPr lvl="1"/>
            <a:r>
              <a:rPr lang="en-US" dirty="0"/>
              <a:t>Extra batteries for your recording device</a:t>
            </a:r>
          </a:p>
          <a:p>
            <a:pPr lvl="1"/>
            <a:r>
              <a:rPr lang="en-US" dirty="0"/>
              <a:t>Laptop or tablet with note-taking software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55678"/>
            <a:ext cx="9631680" cy="1097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4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         Planning for your Interview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73644" y="1692211"/>
            <a:ext cx="9403588" cy="912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Tools and Resources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5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70084" y="2262753"/>
            <a:ext cx="9716915" cy="372036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Other resources may be useful to guide, plan, or conduct your interview</a:t>
            </a:r>
          </a:p>
          <a:p>
            <a:r>
              <a:rPr lang="en-US" dirty="0" smtClean="0"/>
              <a:t>Other resources to consider:</a:t>
            </a:r>
          </a:p>
          <a:p>
            <a:pPr lvl="1"/>
            <a:r>
              <a:rPr lang="en-US" dirty="0" smtClean="0"/>
              <a:t>An interview guide where you can record:</a:t>
            </a:r>
          </a:p>
          <a:p>
            <a:pPr lvl="2"/>
            <a:r>
              <a:rPr lang="en-US" dirty="0" smtClean="0"/>
              <a:t>the date, time, place, and any other special circumstances;</a:t>
            </a:r>
          </a:p>
          <a:p>
            <a:pPr lvl="2"/>
            <a:r>
              <a:rPr lang="en-US" dirty="0" smtClean="0"/>
              <a:t>comments and reflections following the interview</a:t>
            </a:r>
          </a:p>
          <a:p>
            <a:pPr lvl="1"/>
            <a:r>
              <a:rPr lang="en-US" dirty="0" smtClean="0"/>
              <a:t>Factsheet of information relevant to your interview</a:t>
            </a:r>
          </a:p>
          <a:p>
            <a:pPr lvl="2"/>
            <a:r>
              <a:rPr lang="en-US" dirty="0" smtClean="0"/>
              <a:t>For example relevant background information on your topic or interviewee</a:t>
            </a:r>
          </a:p>
          <a:p>
            <a:pPr lvl="1"/>
            <a:r>
              <a:rPr lang="en-US" dirty="0" smtClean="0"/>
              <a:t>Printed list of questions or an interview script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0989" y="694781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4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Planning for your Interview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00380" y="1332853"/>
            <a:ext cx="10626657" cy="115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Tools and Resources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1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your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0366" y="1968285"/>
            <a:ext cx="10662834" cy="4202591"/>
          </a:xfrm>
        </p:spPr>
        <p:txBody>
          <a:bodyPr/>
          <a:lstStyle/>
          <a:p>
            <a:r>
              <a:rPr lang="en-US" dirty="0" smtClean="0"/>
              <a:t>Choose who to interview</a:t>
            </a:r>
          </a:p>
          <a:p>
            <a:pPr lvl="1"/>
            <a:r>
              <a:rPr lang="en-US" dirty="0" smtClean="0"/>
              <a:t>Will depend on your article type and focus</a:t>
            </a:r>
          </a:p>
          <a:p>
            <a:pPr lvl="1"/>
            <a:r>
              <a:rPr lang="en-US" dirty="0" smtClean="0"/>
              <a:t>Try to represent conflicting views</a:t>
            </a:r>
          </a:p>
          <a:p>
            <a:r>
              <a:rPr lang="en-US" dirty="0" smtClean="0"/>
              <a:t>Options for interviewees include: </a:t>
            </a:r>
          </a:p>
          <a:p>
            <a:pPr lvl="2"/>
            <a:r>
              <a:rPr lang="en-US" dirty="0" smtClean="0"/>
              <a:t>Officials </a:t>
            </a:r>
          </a:p>
          <a:p>
            <a:pPr lvl="2"/>
            <a:r>
              <a:rPr lang="en-US" dirty="0" smtClean="0"/>
              <a:t>Subject matter experts</a:t>
            </a:r>
          </a:p>
          <a:p>
            <a:pPr lvl="2"/>
            <a:r>
              <a:rPr lang="en-US" dirty="0" smtClean="0"/>
              <a:t>People involved or affected by an event</a:t>
            </a:r>
          </a:p>
          <a:p>
            <a:pPr lvl="2"/>
            <a:r>
              <a:rPr lang="en-US" dirty="0" smtClean="0"/>
              <a:t>People who will offer a diverse background of opinions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7348" y="702771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4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Who to interview</a:t>
            </a: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04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your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7390" y="1968285"/>
            <a:ext cx="9965410" cy="41578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Familiarize with background information about your interviewee</a:t>
            </a:r>
          </a:p>
          <a:p>
            <a:pPr lvl="1"/>
            <a:r>
              <a:rPr lang="en-US" dirty="0" smtClean="0"/>
              <a:t>Know interviewee’s role in the agency, organization, or event your article is about</a:t>
            </a:r>
          </a:p>
          <a:p>
            <a:pPr lvl="1"/>
            <a:r>
              <a:rPr lang="en-US" dirty="0" smtClean="0"/>
              <a:t>Know the relationship </a:t>
            </a:r>
            <a:r>
              <a:rPr lang="en-US" dirty="0" smtClean="0"/>
              <a:t>between </a:t>
            </a:r>
            <a:r>
              <a:rPr lang="en-US" dirty="0" smtClean="0"/>
              <a:t>the people you are interviewing (if there is any)</a:t>
            </a:r>
          </a:p>
          <a:p>
            <a:r>
              <a:rPr lang="en-US" dirty="0" smtClean="0"/>
              <a:t>Sources of information to use: </a:t>
            </a:r>
          </a:p>
          <a:p>
            <a:pPr lvl="1"/>
            <a:r>
              <a:rPr lang="en-US" dirty="0" smtClean="0"/>
              <a:t>Stick with professional sources rather than social sources like Facebook</a:t>
            </a:r>
          </a:p>
          <a:p>
            <a:pPr lvl="1"/>
            <a:r>
              <a:rPr lang="en-US" dirty="0" smtClean="0"/>
              <a:t>Try:</a:t>
            </a:r>
          </a:p>
          <a:p>
            <a:pPr lvl="2"/>
            <a:r>
              <a:rPr lang="en-US" dirty="0" smtClean="0"/>
              <a:t>Organization or agency’s website for a professional biography </a:t>
            </a:r>
          </a:p>
          <a:p>
            <a:pPr lvl="2"/>
            <a:r>
              <a:rPr lang="en-US" dirty="0" err="1" smtClean="0"/>
              <a:t>Linkedin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Search of the school website for scholarly profiles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1411" y="867905"/>
            <a:ext cx="9589568" cy="1330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44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Who to interview</a:t>
            </a: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15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type of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84882" y="1755183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a spectrum of interview types ranging from structured to unstructured</a:t>
            </a:r>
          </a:p>
          <a:p>
            <a:r>
              <a:rPr lang="en-US" dirty="0" smtClean="0"/>
              <a:t>Any degree of structure can be used, but must be determined before the interview begins</a:t>
            </a:r>
            <a:endParaRPr lang="en-US" dirty="0"/>
          </a:p>
          <a:p>
            <a:r>
              <a:rPr lang="en-US" dirty="0" smtClean="0"/>
              <a:t>We’ll focus on just structured and unstructured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84882" y="596652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Structured Vs. Unstructured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8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type of Interview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5802238"/>
              </p:ext>
            </p:extLst>
          </p:nvPr>
        </p:nvGraphicFramePr>
        <p:xfrm>
          <a:off x="709684" y="1844514"/>
          <a:ext cx="11000096" cy="458911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5500048"/>
                <a:gridCol w="5500048"/>
              </a:tblGrid>
              <a:tr h="242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Unstructured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Structured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4204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941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Very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little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planning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is conducted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Questioning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is spontaneous and not necessarily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related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to predetermined topics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Careful planning of interviewing objectives 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Interview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questions are predetermined and linked to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relevant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criteria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about the topic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89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Administration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876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Questions vary from one interview to the next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Little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 if any, control over type or amount of information collected across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interviewees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Extraneous information can influence the direction of the interview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Note-taking can be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 sketch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, disorganized or nonexistent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Each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interviewee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is asked the same questions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Questions and follow-up questions are controlled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Irrelevant information is disregarded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Detailed notes are taken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09732" y="6577519"/>
            <a:ext cx="5459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Modified from Public Service Commission of Canada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60400" y="627649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1"/>
                </a:solidFill>
              </a:rPr>
              <a:t>Structured Vs. Unstructured</a:t>
            </a:r>
          </a:p>
        </p:txBody>
      </p:sp>
      <p:sp>
        <p:nvSpPr>
          <p:cNvPr id="6" name="Rectangle 5">
            <a:hlinkClick r:id="" action="ppaction://hlinkshowjump?jump=nextslide"/>
          </p:cNvPr>
          <p:cNvSpPr/>
          <p:nvPr/>
        </p:nvSpPr>
        <p:spPr>
          <a:xfrm>
            <a:off x="10711428" y="5983114"/>
            <a:ext cx="685473" cy="375524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Francois One" panose="02000503040000020004" pitchFamily="2" charset="0"/>
                <a:ea typeface="Kozuka Gothic Pro M" pitchFamily="34" charset="-128"/>
              </a:rPr>
              <a:t>Next</a:t>
            </a:r>
            <a:endParaRPr lang="en-US" sz="1200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388030" y="0"/>
            <a:ext cx="1192078" cy="5192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rancois One" panose="02000503040000020004" pitchFamily="2" charset="0"/>
                <a:ea typeface="Kozuka Gothic Pro M" pitchFamily="34" charset="-128"/>
              </a:rPr>
              <a:t>Module 1</a:t>
            </a:r>
            <a:endParaRPr lang="en-US" sz="1600" b="1" dirty="0">
              <a:latin typeface="Francois One" panose="02000503040000020004" pitchFamily="2" charset="0"/>
              <a:ea typeface="Kozuka Gothic Pro 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69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UDIO_ID" val="271"/>
  <p:tag name="ARTICULATE_NAV_LEVEL" val="1"/>
  <p:tag name="ARTICULATE_SLIDE_PRESENTER_GUID" val="3b3d0e8b-8ac0-49d4-a021-cb47f65b6c69"/>
  <p:tag name="ARTICULATE_SLIDE_PAUSE" val="1"/>
  <p:tag name="ARTICULATE_LOCK_SLIDE" val="0"/>
  <p:tag name="ARTICULATE_HIDE_SLIDE" val="1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5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UDIO_ID" val="272"/>
  <p:tag name="ARTICULATE_NAV_LEVEL" val="1"/>
  <p:tag name="ARTICULATE_SLIDE_PRESENTER_GUID" val="3b3d0e8b-8ac0-49d4-a021-cb47f65b6c69"/>
  <p:tag name="ARTICULATE_SLIDE_PAUSE" val="1"/>
  <p:tag name="ARTICULATE_LOCK_SLIDE" val="0"/>
  <p:tag name="ARTICULATE_HIDE_SLIDE" val="1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5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UDIO_ID" val="273"/>
  <p:tag name="ARTICULATE_NAV_LEVEL" val="1"/>
  <p:tag name="ARTICULATE_SLIDE_PRESENTER_GUID" val="3b3d0e8b-8ac0-49d4-a021-cb47f65b6c69"/>
  <p:tag name="ARTICULATE_SLIDE_PAUSE" val="1"/>
  <p:tag name="ARTICULATE_LOCK_SLIDE" val="0"/>
  <p:tag name="ARTICULATE_HIDE_SLIDE" val="1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5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UDIO_ID" val="274"/>
  <p:tag name="ARTICULATE_NAV_LEVEL" val="1"/>
  <p:tag name="ARTICULATE_SLIDE_PRESENTER_GUID" val="3b3d0e8b-8ac0-49d4-a021-cb47f65b6c69"/>
  <p:tag name="ARTICULATE_SLIDE_PAUSE" val="1"/>
  <p:tag name="ARTICULATE_LOCK_SLIDE" val="0"/>
  <p:tag name="ARTICULATE_HIDE_SLIDE" val="1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5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UDIO_ID" val="269"/>
  <p:tag name="ARTICULATE_NAV_LEVEL" val="1"/>
  <p:tag name="ARTICULATE_SLIDE_PRESENTER_GUID" val="3b3d0e8b-8ac0-49d4-a021-cb47f65b6c69"/>
  <p:tag name="ARTICULATE_SLIDE_PAUSE" val="1"/>
  <p:tag name="ARTICULATE_LOCK_SLIDE" val="0"/>
  <p:tag name="ARTICULATE_HIDE_SLIDE" val="1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5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UDIO_ID" val="270"/>
  <p:tag name="ARTICULATE_NAV_LEVEL" val="1"/>
  <p:tag name="ARTICULATE_SLIDE_PRESENTER_GUID" val="3b3d0e8b-8ac0-49d4-a021-cb47f65b6c69"/>
  <p:tag name="ARTICULATE_SLIDE_PAUSE" val="1"/>
  <p:tag name="ARTICULATE_LOCK_SLIDE" val="0"/>
  <p:tag name="ARTICULATE_HIDE_SLIDE" val="1"/>
  <p:tag name="ARTICULATE_PLAYER_CONTROL_PREVIOUS" val="False"/>
  <p:tag name="ARTICULATE_PLAYER_CONTROL_NEXT" val="Fals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5"/>
</p:tagLst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Theme4" id="{7D09975A-1F84-4E49-BF8C-6DD5BE3EFB27}" vid="{01CBC13B-11E6-4146-BA6E-EE0B221648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1222</TotalTime>
  <Words>1727</Words>
  <Application>Microsoft Macintosh PowerPoint</Application>
  <PresentationFormat>Custom</PresentationFormat>
  <Paragraphs>227</Paragraphs>
  <Slides>21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Theme4</vt:lpstr>
      <vt:lpstr>Module 1 - The Procedure of Interview</vt:lpstr>
      <vt:lpstr>Module 1 - The Procedure of Interview</vt:lpstr>
      <vt:lpstr>Slide 3</vt:lpstr>
      <vt:lpstr>Slide 4</vt:lpstr>
      <vt:lpstr>Slide 5</vt:lpstr>
      <vt:lpstr>Planning for your Interview</vt:lpstr>
      <vt:lpstr>Planning for your Interview</vt:lpstr>
      <vt:lpstr>Choosing the type of Interview</vt:lpstr>
      <vt:lpstr>Choosing the type of Interview</vt:lpstr>
      <vt:lpstr>Choosing the type of Interview</vt:lpstr>
      <vt:lpstr>Set Up Interview Time and Place</vt:lpstr>
      <vt:lpstr>Implement The interview</vt:lpstr>
      <vt:lpstr>Write Up The interview</vt:lpstr>
      <vt:lpstr>References</vt:lpstr>
      <vt:lpstr>Learning Guidance</vt:lpstr>
      <vt:lpstr>Q &amp; A 1</vt:lpstr>
      <vt:lpstr>Q &amp; A 2</vt:lpstr>
      <vt:lpstr>Q &amp; A 3</vt:lpstr>
      <vt:lpstr>Q&amp; A 4</vt:lpstr>
      <vt:lpstr>Q &amp; A 5</vt:lpstr>
      <vt:lpstr>Q &amp; 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</dc:title>
  <dc:creator>Britni's</dc:creator>
  <cp:lastModifiedBy>Sophia Karatsikis</cp:lastModifiedBy>
  <cp:revision>78</cp:revision>
  <dcterms:created xsi:type="dcterms:W3CDTF">2014-05-05T16:37:49Z</dcterms:created>
  <dcterms:modified xsi:type="dcterms:W3CDTF">2014-05-05T16:46:55Z</dcterms:modified>
</cp:coreProperties>
</file>